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 id="2147483684" r:id="rId2"/>
    <p:sldMasterId id="2147483709" r:id="rId3"/>
  </p:sldMasterIdLst>
  <p:notesMasterIdLst>
    <p:notesMasterId r:id="rId27"/>
  </p:notesMasterIdLst>
  <p:sldIdLst>
    <p:sldId id="256" r:id="rId4"/>
    <p:sldId id="257" r:id="rId5"/>
    <p:sldId id="262" r:id="rId6"/>
    <p:sldId id="1729" r:id="rId7"/>
    <p:sldId id="263" r:id="rId8"/>
    <p:sldId id="1736" r:id="rId9"/>
    <p:sldId id="1737" r:id="rId10"/>
    <p:sldId id="1738" r:id="rId11"/>
    <p:sldId id="1740" r:id="rId12"/>
    <p:sldId id="1739" r:id="rId13"/>
    <p:sldId id="1745" r:id="rId14"/>
    <p:sldId id="1742" r:id="rId15"/>
    <p:sldId id="1743" r:id="rId16"/>
    <p:sldId id="1744" r:id="rId17"/>
    <p:sldId id="1746" r:id="rId18"/>
    <p:sldId id="1747" r:id="rId19"/>
    <p:sldId id="1753" r:id="rId20"/>
    <p:sldId id="1748" r:id="rId21"/>
    <p:sldId id="1750" r:id="rId22"/>
    <p:sldId id="1751" r:id="rId23"/>
    <p:sldId id="272" r:id="rId24"/>
    <p:sldId id="1752" r:id="rId25"/>
    <p:sldId id="1749" r:id="rId26"/>
  </p:sldIdLst>
  <p:sldSz cx="12192000" cy="6858000"/>
  <p:notesSz cx="6858000" cy="9144000"/>
  <p:embeddedFontLst>
    <p:embeddedFont>
      <p:font typeface="Cambria Math" panose="02040503050406030204" pitchFamily="18" charset="0"/>
      <p:regular r:id="rId28"/>
    </p:embeddedFont>
    <p:embeddedFont>
      <p:font typeface="Microsoft YaHei UI Light" panose="020B0502040204020203" pitchFamily="34" charset="-122"/>
      <p:regular r:id="rId29"/>
    </p:embeddedFont>
    <p:embeddedFont>
      <p:font typeface="Segoe UI" panose="020B0502040204020203" pitchFamily="34" charset="0"/>
      <p:regular r:id="rId30"/>
      <p:bold r:id="rId31"/>
      <p:italic r:id="rId32"/>
      <p:boldItalic r:id="rId33"/>
    </p:embeddedFont>
    <p:embeddedFont>
      <p:font typeface="Segoe UI Light" panose="020B0502040204020203" pitchFamily="34" charset="0"/>
      <p:regular r:id="rId34"/>
      <p:italic r:id="rId35"/>
    </p:embeddedFont>
    <p:embeddedFont>
      <p:font typeface="Yu Gothic UI Semibold" panose="020B0700000000000000" pitchFamily="34" charset="-128"/>
      <p:bold r:id="rId36"/>
    </p:embeddedFont>
    <p:embeddedFont>
      <p:font typeface="等线" panose="02010600030101010101" pitchFamily="2" charset="-122"/>
      <p:regular r:id="rId37"/>
      <p:bold r:id="rId38"/>
    </p:embeddedFont>
    <p:embeddedFont>
      <p:font typeface="方正姚体" panose="02010601030101010101" pitchFamily="2" charset="-122"/>
      <p:regular r:id="rId39"/>
    </p:embeddedFont>
    <p:embeddedFont>
      <p:font typeface="微软雅黑" panose="020B0503020204020204" pitchFamily="34" charset="-122"/>
      <p:regular r:id="rId40"/>
      <p:bold r:id="rId41"/>
    </p:embeddedFont>
    <p:embeddedFont>
      <p:font typeface="微软雅黑 Light" panose="020B0502040204020203" pitchFamily="34" charset="-122"/>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45CD43A-C280-4E6E-8955-6851C428D70F}">
          <p14:sldIdLst>
            <p14:sldId id="256"/>
          </p14:sldIdLst>
        </p14:section>
        <p14:section name="目录" id="{1A3F2153-FCB1-474C-BBA2-6A5C22AE83FE}">
          <p14:sldIdLst>
            <p14:sldId id="257"/>
          </p14:sldIdLst>
        </p14:section>
        <p14:section name="转场" id="{59099432-D686-4A5C-9216-D34230258A27}">
          <p14:sldIdLst>
            <p14:sldId id="262"/>
            <p14:sldId id="1729"/>
            <p14:sldId id="263"/>
            <p14:sldId id="1736"/>
            <p14:sldId id="1737"/>
            <p14:sldId id="1738"/>
            <p14:sldId id="1740"/>
            <p14:sldId id="1739"/>
            <p14:sldId id="1745"/>
            <p14:sldId id="1742"/>
            <p14:sldId id="1743"/>
            <p14:sldId id="1744"/>
            <p14:sldId id="1746"/>
            <p14:sldId id="1747"/>
            <p14:sldId id="1753"/>
            <p14:sldId id="1748"/>
            <p14:sldId id="1750"/>
            <p14:sldId id="1751"/>
            <p14:sldId id="272"/>
            <p14:sldId id="1752"/>
            <p14:sldId id="1749"/>
          </p14:sldIdLst>
        </p14:section>
        <p14:section name="内容" id="{140B7F7D-61B8-4000-B4F1-2DA401401076}">
          <p14:sldIdLst/>
        </p14:section>
        <p14:section name="结尾" id="{D996B311-E288-4955-9018-AF61F8FF8CA0}">
          <p14:sldIdLst/>
        </p14:section>
        <p14:section name="附加转场1" id="{913B31D8-284B-4BBD-B1D0-B5A31D0E10EB}">
          <p14:sldIdLst/>
        </p14:section>
        <p14:section name="附加素材" id="{7FE03D8C-7899-4581-8DFD-0287F1553BE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man fu" initials="jf" lastIdx="2" clrIdx="0">
    <p:extLst>
      <p:ext uri="{19B8F6BF-5375-455C-9EA6-DF929625EA0E}">
        <p15:presenceInfo xmlns:p15="http://schemas.microsoft.com/office/powerpoint/2012/main" userId="6d75a62055a10b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A59"/>
    <a:srgbClr val="940A40"/>
    <a:srgbClr val="D3404D"/>
    <a:srgbClr val="FB8FAE"/>
    <a:srgbClr val="F3637B"/>
    <a:srgbClr val="F51B73"/>
    <a:srgbClr val="5E55FD"/>
    <a:srgbClr val="D30F7F"/>
    <a:srgbClr val="97074F"/>
    <a:srgbClr val="4019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2" autoAdjust="0"/>
    <p:restoredTop sz="93858" autoAdjust="0"/>
  </p:normalViewPr>
  <p:slideViewPr>
    <p:cSldViewPr snapToGrid="0" showGuides="1">
      <p:cViewPr varScale="1">
        <p:scale>
          <a:sx n="91" d="100"/>
          <a:sy n="91" d="100"/>
        </p:scale>
        <p:origin x="72" y="2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F200A-B81B-4FDC-B2D0-F046C842E544}" type="datetimeFigureOut">
              <a:rPr lang="zh-CN" altLang="en-US" smtClean="0"/>
              <a:t>2025/4/24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0B33B9-894A-46E1-AC9C-DC2FE69947C1}" type="slidenum">
              <a:rPr lang="zh-CN" altLang="en-US" smtClean="0"/>
              <a:t>‹#›</a:t>
            </a:fld>
            <a:endParaRPr lang="zh-CN" altLang="en-US"/>
          </a:p>
        </p:txBody>
      </p:sp>
    </p:spTree>
    <p:extLst>
      <p:ext uri="{BB962C8B-B14F-4D97-AF65-F5344CB8AC3E}">
        <p14:creationId xmlns:p14="http://schemas.microsoft.com/office/powerpoint/2010/main" val="2880285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effectLst/>
                <a:latin typeface="-apple-system"/>
              </a:rPr>
              <a:t>不依赖于网络的具体动态过程细节</a:t>
            </a:r>
            <a:r>
              <a:rPr lang="zh-CN" altLang="en-US" b="0" i="0" dirty="0">
                <a:effectLst/>
                <a:latin typeface="-apple-system"/>
              </a:rPr>
              <a:t>：</a:t>
            </a:r>
            <a:r>
              <a:rPr lang="zh-CN" altLang="en-US" b="0" i="0" dirty="0">
                <a:effectLst/>
                <a:latin typeface="inherit"/>
              </a:rPr>
              <a:t>传统的网络重建方法通常需要了解网络中节点之间的相互作用机制或状态转换函数的具体形式，比如节点状态变化的概率模型。然而，这种方法不需要这些先验知识，而是直接从数据中学习和推断网络结构。</a:t>
            </a:r>
            <a:endParaRPr lang="en-US" altLang="zh-CN" b="0" i="0" dirty="0">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effectLst/>
                <a:latin typeface="-apple-system"/>
              </a:rPr>
              <a:t>线性化处理</a:t>
            </a:r>
            <a:r>
              <a:rPr lang="zh-CN" altLang="en-US" b="0" i="0" dirty="0">
                <a:effectLst/>
                <a:latin typeface="-apple-system"/>
              </a:rPr>
              <a:t>：</a:t>
            </a:r>
            <a:r>
              <a:rPr lang="zh-CN" altLang="en-US" b="0" i="0" dirty="0">
                <a:effectLst/>
                <a:latin typeface="inherit"/>
              </a:rPr>
              <a:t>线性化处理是一种数学技术，用于将复杂的非线性关系简化为线性关系。通过线性化，可以将复杂的网络动态过程简化为一个线性模型，使得问题更容易处理。</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effectLst/>
                <a:latin typeface="-apple-system"/>
              </a:rPr>
              <a:t>稀疏信号重建问题</a:t>
            </a:r>
            <a:r>
              <a:rPr lang="zh-CN" altLang="en-US" b="0" i="0" dirty="0">
                <a:effectLst/>
                <a:latin typeface="-apple-system"/>
              </a:rPr>
              <a:t>：</a:t>
            </a:r>
            <a:r>
              <a:rPr lang="zh-CN" altLang="en-US" b="0" i="0" dirty="0">
                <a:effectLst/>
                <a:latin typeface="inherit"/>
              </a:rPr>
              <a:t>稀疏信号重建是指从少量观测数据中恢复出原始信号的过程，假设原始信号具有稀疏性（即大部分元素为零）。在复杂网络重建中，这意味着网络的连接结构是稀疏的（即每个节点只有少数几个邻居），因此可以通过稀疏信号重建技术来识别出这些连接。</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effectLst/>
                <a:latin typeface="-apple-system"/>
              </a:rPr>
              <a:t>凸优化技术</a:t>
            </a:r>
            <a:r>
              <a:rPr lang="zh-CN" altLang="en-US" b="0" i="0" dirty="0">
                <a:effectLst/>
                <a:latin typeface="-apple-system"/>
              </a:rPr>
              <a:t>：</a:t>
            </a:r>
            <a:r>
              <a:rPr lang="zh-CN" altLang="en-US" b="0" i="0" dirty="0">
                <a:effectLst/>
                <a:latin typeface="inherit"/>
              </a:rPr>
              <a:t>凸优化是一种数学优化技术，用于在凸函数上找到全局最优解。</a:t>
            </a:r>
            <a:r>
              <a:rPr lang="en-US" altLang="zh-CN" b="0" i="0" dirty="0">
                <a:effectLst/>
                <a:latin typeface="inherit"/>
              </a:rPr>
              <a:t>Lasso</a:t>
            </a:r>
            <a:r>
              <a:rPr lang="zh-CN" altLang="en-US" b="0" i="0" dirty="0">
                <a:effectLst/>
                <a:latin typeface="inherit"/>
              </a:rPr>
              <a:t>方法就是一种凸优化技术，它通过最小化一个包含</a:t>
            </a:r>
            <a:r>
              <a:rPr lang="en-US" altLang="zh-CN" b="0" i="0" dirty="0">
                <a:effectLst/>
                <a:latin typeface="inherit"/>
              </a:rPr>
              <a:t>L1</a:t>
            </a:r>
            <a:r>
              <a:rPr lang="zh-CN" altLang="en-US" b="0" i="0" dirty="0">
                <a:effectLst/>
                <a:latin typeface="inherit"/>
              </a:rPr>
              <a:t>正则化项的目标函数来实现稀疏信号重建。这种方法的优点是能够高效地处理高维数据，并且对噪声具有一定的鲁棒性。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dirty="0">
              <a:effectLst/>
              <a:latin typeface="inherit"/>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E0B33B9-894A-46E1-AC9C-DC2FE69947C1}" type="slidenum">
              <a:rPr lang="zh-CN" altLang="en-US" smtClean="0"/>
              <a:t>6</a:t>
            </a:fld>
            <a:endParaRPr lang="zh-CN" altLang="en-US"/>
          </a:p>
        </p:txBody>
      </p:sp>
    </p:spTree>
    <p:extLst>
      <p:ext uri="{BB962C8B-B14F-4D97-AF65-F5344CB8AC3E}">
        <p14:creationId xmlns:p14="http://schemas.microsoft.com/office/powerpoint/2010/main" val="400078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特别是，如图</a:t>
            </a:r>
            <a:r>
              <a:rPr lang="en-US" altLang="zh-CN" b="0" i="0" dirty="0">
                <a:effectLst/>
                <a:latin typeface="-apple-system"/>
              </a:rPr>
              <a:t>1(a)</a:t>
            </a:r>
            <a:r>
              <a:rPr lang="zh-CN" altLang="en-US" b="0" i="0" dirty="0">
                <a:effectLst/>
                <a:latin typeface="-apple-system"/>
              </a:rPr>
              <a:t>所示，对于任意节点 </a:t>
            </a:r>
            <a:r>
              <a:rPr lang="en-US" altLang="zh-CN" b="0" i="1" dirty="0" err="1">
                <a:effectLst/>
                <a:latin typeface="KaTeX_Math"/>
              </a:rPr>
              <a:t>i</a:t>
            </a:r>
            <a:r>
              <a:rPr lang="zh-CN" altLang="en-US" b="0" i="0" dirty="0">
                <a:effectLst/>
                <a:latin typeface="-apple-system"/>
              </a:rPr>
              <a:t>，我们首先识别所有 </a:t>
            </a:r>
            <a:r>
              <a:rPr lang="en-US" altLang="zh-CN" b="0" i="1" dirty="0" err="1">
                <a:effectLst/>
                <a:latin typeface="KaTeX_Math"/>
              </a:rPr>
              <a:t>si</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)=0</a:t>
            </a:r>
            <a:r>
              <a:rPr lang="zh-CN" altLang="en-US" b="0" i="0" dirty="0">
                <a:effectLst/>
                <a:latin typeface="-apple-system"/>
              </a:rPr>
              <a:t> 的时间步，因为只有从状态</a:t>
            </a:r>
            <a:r>
              <a:rPr lang="en-US" altLang="zh-CN" b="0" i="0" dirty="0">
                <a:effectLst/>
                <a:latin typeface="-apple-system"/>
              </a:rPr>
              <a:t>0</a:t>
            </a:r>
            <a:r>
              <a:rPr lang="zh-CN" altLang="en-US" b="0" i="0" dirty="0">
                <a:effectLst/>
                <a:latin typeface="-apple-system"/>
              </a:rPr>
              <a:t>翻转的行为中才包含有关状态转换概率 </a:t>
            </a:r>
            <a:r>
              <a:rPr lang="en-US" altLang="zh-CN" b="0" i="1" dirty="0">
                <a:effectLst/>
                <a:latin typeface="KaTeX_Math"/>
              </a:rPr>
              <a:t>P</a:t>
            </a:r>
            <a:r>
              <a:rPr lang="en-US" altLang="zh-CN" b="0" i="0" dirty="0">
                <a:effectLst/>
                <a:latin typeface="inherit"/>
              </a:rPr>
              <a:t>01</a:t>
            </a:r>
            <a:r>
              <a:rPr lang="en-US" altLang="zh-CN" b="0" i="1" dirty="0">
                <a:effectLst/>
                <a:latin typeface="KaTeX_Math"/>
              </a:rPr>
              <a:t>i</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a:t>
            </a:r>
            <a:r>
              <a:rPr lang="zh-CN" altLang="en-US" b="0" i="0" dirty="0">
                <a:effectLst/>
                <a:latin typeface="-apple-system"/>
              </a:rPr>
              <a:t> 的信息。为了准确估计 </a:t>
            </a:r>
            <a:r>
              <a:rPr lang="en-US" altLang="zh-CN" b="0" i="1" dirty="0">
                <a:effectLst/>
                <a:latin typeface="KaTeX_Math"/>
              </a:rPr>
              <a:t>P</a:t>
            </a:r>
            <a:r>
              <a:rPr lang="en-US" altLang="zh-CN" b="0" i="0" dirty="0">
                <a:effectLst/>
                <a:latin typeface="inherit"/>
              </a:rPr>
              <a:t>01</a:t>
            </a:r>
            <a:r>
              <a:rPr lang="en-US" altLang="zh-CN" b="0" i="1" dirty="0">
                <a:effectLst/>
                <a:latin typeface="KaTeX_Math"/>
              </a:rPr>
              <a:t>i</a:t>
            </a:r>
            <a:r>
              <a:rPr lang="zh-CN" altLang="en-US" b="0" i="0" dirty="0">
                <a:effectLst/>
                <a:latin typeface="inherit"/>
              </a:rPr>
              <a:t>​</a:t>
            </a:r>
            <a:r>
              <a:rPr lang="zh-CN" altLang="en-US" b="0" i="0" dirty="0">
                <a:effectLst/>
                <a:latin typeface="-apple-system"/>
              </a:rPr>
              <a:t> 的值，我们需要收集足够数量的时间序列，这些序列具有相同的状态。然而，由于动态的随机性，我们几乎找不到足够数量的完全相同的时间序列用于聚合。因此，我们将标准放宽为寻找足够相似的时间序列。在每组相似的时间序列中，我们首先选择一个基准字符串 </a:t>
            </a:r>
            <a:r>
              <a:rPr lang="en-US" altLang="zh-CN" b="0" i="1" dirty="0">
                <a:effectLst/>
                <a:latin typeface="KaTeX_Math"/>
              </a:rPr>
              <a:t>s</a:t>
            </a:r>
            <a:r>
              <a:rPr lang="zh-CN" altLang="en-US" b="0" i="0" dirty="0">
                <a:effectLst/>
                <a:latin typeface="inherit"/>
              </a:rPr>
              <a:t>−</a:t>
            </a:r>
            <a:r>
              <a:rPr lang="en-US" altLang="zh-CN" b="0" i="1" dirty="0" err="1">
                <a:effectLst/>
                <a:latin typeface="KaTeX_Math"/>
              </a:rPr>
              <a:t>i</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a:t>
            </a:r>
            <a:r>
              <a:rPr lang="zh-CN" altLang="en-US" b="0" i="0" dirty="0">
                <a:effectLst/>
                <a:latin typeface="-apple-system"/>
              </a:rPr>
              <a:t>，然后收集与之相似的时间序列。然后，关键过程是选择优化重建性能的基准字符串。图</a:t>
            </a:r>
            <a:r>
              <a:rPr lang="en-US" altLang="zh-CN" b="0" i="0" dirty="0">
                <a:effectLst/>
                <a:latin typeface="-apple-system"/>
              </a:rPr>
              <a:t>1(b)</a:t>
            </a:r>
            <a:r>
              <a:rPr lang="zh-CN" altLang="en-US" b="0" i="0" dirty="0">
                <a:effectLst/>
                <a:latin typeface="-apple-system"/>
              </a:rPr>
              <a:t>展示了我们仅基于记录数据选择最优基准字符串的方法。具体来说，我们首先构建一个网络，其顶点表示在 </a:t>
            </a:r>
            <a:r>
              <a:rPr lang="en-US" altLang="zh-CN" b="0" i="1" dirty="0" err="1">
                <a:effectLst/>
                <a:latin typeface="KaTeX_Math"/>
              </a:rPr>
              <a:t>si</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)=0</a:t>
            </a:r>
            <a:r>
              <a:rPr lang="zh-CN" altLang="en-US" b="0" i="0" dirty="0">
                <a:effectLst/>
                <a:latin typeface="-apple-system"/>
              </a:rPr>
              <a:t> 时由 </a:t>
            </a:r>
            <a:r>
              <a:rPr lang="en-US" altLang="zh-CN" b="0" i="1" dirty="0" err="1">
                <a:effectLst/>
                <a:latin typeface="KaTeX_Math"/>
              </a:rPr>
              <a:t>sj</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a:t>
            </a:r>
            <a:r>
              <a:rPr lang="zh-CN" altLang="en-US" b="0" i="0" dirty="0">
                <a:effectLst/>
                <a:latin typeface="-apple-system"/>
              </a:rPr>
              <a:t>（</a:t>
            </a:r>
            <a:r>
              <a:rPr lang="en-US" altLang="zh-CN" b="0" i="1" dirty="0">
                <a:effectLst/>
                <a:latin typeface="KaTeX_Math"/>
              </a:rPr>
              <a:t>j</a:t>
            </a:r>
            <a:r>
              <a:rPr lang="zh-CN" altLang="en-US" b="0" i="0" dirty="0">
                <a:effectLst/>
                <a:latin typeface="KaTeX_Main"/>
              </a:rPr>
              <a:t></a:t>
            </a:r>
            <a:r>
              <a:rPr lang="en-US" altLang="zh-CN" b="0" i="0" dirty="0">
                <a:effectLst/>
                <a:latin typeface="KaTeX_Main"/>
              </a:rPr>
              <a:t>=</a:t>
            </a:r>
            <a:r>
              <a:rPr lang="en-US" altLang="zh-CN" b="0" i="1" dirty="0" err="1">
                <a:effectLst/>
                <a:latin typeface="KaTeX_Math"/>
              </a:rPr>
              <a:t>i</a:t>
            </a:r>
            <a:r>
              <a:rPr lang="zh-CN" altLang="en-US" b="0" i="0" dirty="0">
                <a:effectLst/>
                <a:latin typeface="-apple-system"/>
              </a:rPr>
              <a:t>）组成的字符串，边的权重由字符串之间的归一化汉明距离决定。然后，我们消除权重小于某个阈值（例如 </a:t>
            </a:r>
            <a:r>
              <a:rPr lang="en-US" altLang="zh-CN" b="0" i="1" dirty="0">
                <a:effectLst/>
                <a:latin typeface="KaTeX_Math"/>
              </a:rPr>
              <a:t>ϵ</a:t>
            </a:r>
            <a:r>
              <a:rPr lang="zh-CN" altLang="en-US" b="0" i="0" dirty="0">
                <a:effectLst/>
                <a:latin typeface="-apple-system"/>
              </a:rPr>
              <a:t>）的边。设置另一个阈值 </a:t>
            </a:r>
            <a:r>
              <a:rPr lang="en-US" altLang="zh-CN" b="0" i="1" dirty="0">
                <a:effectLst/>
                <a:latin typeface="KaTeX_Math"/>
              </a:rPr>
              <a:t>σ</a:t>
            </a:r>
            <a:r>
              <a:rPr lang="zh-CN" altLang="en-US" b="0" i="0" dirty="0">
                <a:effectLst/>
                <a:latin typeface="-apple-system"/>
              </a:rPr>
              <a:t>，我们提取一个子网络，其中只保留了具有最大度的前 </a:t>
            </a:r>
            <a:r>
              <a:rPr lang="en-US" altLang="zh-CN" b="0" i="1" dirty="0">
                <a:effectLst/>
                <a:latin typeface="KaTeX_Math"/>
              </a:rPr>
              <a:t>σ</a:t>
            </a:r>
            <a:r>
              <a:rPr lang="zh-CN" altLang="en-US" b="0" i="0" dirty="0">
                <a:effectLst/>
                <a:latin typeface="-apple-system"/>
              </a:rPr>
              <a:t> 比例的顶点，而移除其他顶点及其边。通过这种方式，所有剩余的字符串都有足够数量的相似字符串。最后，我们挑选出 </a:t>
            </a:r>
            <a:r>
              <a:rPr lang="en-US" altLang="zh-CN" b="0" i="1" dirty="0">
                <a:effectLst/>
                <a:latin typeface="KaTeX_Math"/>
              </a:rPr>
              <a:t>M</a:t>
            </a:r>
            <a:r>
              <a:rPr lang="zh-CN" altLang="en-US" b="0" i="0" dirty="0">
                <a:effectLst/>
                <a:latin typeface="-apple-system"/>
              </a:rPr>
              <a:t> 个度最小的顶点，以确保所选的基准字符串足够不同，其中 </a:t>
            </a:r>
            <a:r>
              <a:rPr lang="en-US" altLang="zh-CN" b="0" i="1" dirty="0">
                <a:effectLst/>
                <a:latin typeface="KaTeX_Math"/>
              </a:rPr>
              <a:t>M</a:t>
            </a:r>
            <a:r>
              <a:rPr lang="zh-CN" altLang="en-US" b="0" i="0" dirty="0">
                <a:effectLst/>
                <a:latin typeface="-apple-system"/>
              </a:rPr>
              <a:t> 是方程</a:t>
            </a:r>
            <a:r>
              <a:rPr lang="en-US" altLang="zh-CN" b="0" i="0" dirty="0">
                <a:effectLst/>
                <a:latin typeface="-apple-system"/>
              </a:rPr>
              <a:t>(16)</a:t>
            </a:r>
            <a:r>
              <a:rPr lang="zh-CN" altLang="en-US" b="0" i="0" dirty="0">
                <a:effectLst/>
                <a:latin typeface="-apple-system"/>
              </a:rPr>
              <a:t>中的方程数量。选择基准字符串的过程确保了我们既可以对 </a:t>
            </a:r>
            <a:r>
              <a:rPr lang="en-US" altLang="zh-CN" b="0" i="1" dirty="0">
                <a:effectLst/>
                <a:latin typeface="KaTeX_Math"/>
              </a:rPr>
              <a:t>P</a:t>
            </a:r>
            <a:r>
              <a:rPr lang="en-US" altLang="zh-CN" b="0" i="0" dirty="0">
                <a:effectLst/>
                <a:latin typeface="inherit"/>
              </a:rPr>
              <a:t>01</a:t>
            </a:r>
            <a:r>
              <a:rPr lang="en-US" altLang="zh-CN" b="0" i="1" dirty="0">
                <a:effectLst/>
                <a:latin typeface="KaTeX_Math"/>
              </a:rPr>
              <a:t>i</a:t>
            </a:r>
            <a:r>
              <a:rPr lang="zh-CN" altLang="en-US" b="0" i="0" dirty="0">
                <a:effectLst/>
                <a:latin typeface="inherit"/>
              </a:rPr>
              <a:t>​</a:t>
            </a:r>
            <a:r>
              <a:rPr lang="zh-CN" altLang="en-US" b="0" i="0" dirty="0">
                <a:effectLst/>
                <a:latin typeface="-apple-system"/>
              </a:rPr>
              <a:t> 进行良好估计，又可以使平均邻域状态之间的差异最大化。对于每个选定的基准字符串，我们使用归一化汉明距离的阈值 </a:t>
            </a:r>
            <a:r>
              <a:rPr lang="en-US" altLang="zh-CN" b="0" i="1" dirty="0">
                <a:effectLst/>
                <a:latin typeface="KaTeX_Math"/>
              </a:rPr>
              <a:t>ϵ</a:t>
            </a:r>
            <a:r>
              <a:rPr lang="zh-CN" altLang="en-US" b="0" i="0" dirty="0">
                <a:effectLst/>
                <a:latin typeface="-apple-system"/>
              </a:rPr>
              <a:t> 在字符串之间选择一组从属字符串，如图</a:t>
            </a:r>
            <a:r>
              <a:rPr lang="en-US" altLang="zh-CN" b="0" i="0" dirty="0">
                <a:effectLst/>
                <a:latin typeface="-apple-system"/>
              </a:rPr>
              <a:t>1(c)</a:t>
            </a:r>
            <a:r>
              <a:rPr lang="zh-CN" altLang="en-US" b="0" i="0" dirty="0">
                <a:effectLst/>
                <a:latin typeface="-apple-system"/>
              </a:rPr>
              <a:t>所示。从属字符串是指与基准字符串的归一化汉明距离小于选定阈值 </a:t>
            </a:r>
            <a:r>
              <a:rPr lang="en-US" altLang="zh-CN" b="0" i="1" dirty="0">
                <a:effectLst/>
                <a:latin typeface="KaTeX_Math"/>
              </a:rPr>
              <a:t>ϵ</a:t>
            </a:r>
            <a:r>
              <a:rPr lang="zh-CN" altLang="en-US" b="0" i="0" dirty="0">
                <a:effectLst/>
                <a:latin typeface="-apple-system"/>
              </a:rPr>
              <a:t> 的字符串。使用 </a:t>
            </a:r>
            <a:r>
              <a:rPr lang="en-US" altLang="zh-CN" b="0" i="1" dirty="0" err="1">
                <a:effectLst/>
                <a:latin typeface="KaTeX_Math"/>
              </a:rPr>
              <a:t>sj</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a:t>
            </a:r>
            <a:r>
              <a:rPr lang="zh-CN" altLang="en-US" b="0" i="0" dirty="0">
                <a:effectLst/>
                <a:latin typeface="-apple-system"/>
              </a:rPr>
              <a:t> 的平均值来表示节点 </a:t>
            </a:r>
            <a:r>
              <a:rPr lang="en-US" altLang="zh-CN" b="0" i="1" dirty="0">
                <a:effectLst/>
                <a:latin typeface="KaTeX_Math"/>
              </a:rPr>
              <a:t>j</a:t>
            </a:r>
            <a:r>
              <a:rPr lang="zh-CN" altLang="en-US" b="0" i="0" dirty="0">
                <a:effectLst/>
                <a:latin typeface="-apple-system"/>
              </a:rPr>
              <a:t> 的状态，并根据大数定律使用 </a:t>
            </a:r>
            <a:r>
              <a:rPr lang="en-US" altLang="zh-CN" b="0" i="1" dirty="0" err="1">
                <a:effectLst/>
                <a:latin typeface="KaTeX_Math"/>
              </a:rPr>
              <a:t>si</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+1)</a:t>
            </a:r>
            <a:r>
              <a:rPr lang="zh-CN" altLang="en-US" b="0" i="0" dirty="0">
                <a:effectLst/>
                <a:latin typeface="-apple-system"/>
              </a:rPr>
              <a:t> 的平均值来估计节点 </a:t>
            </a:r>
            <a:r>
              <a:rPr lang="en-US" altLang="zh-CN" b="0" i="1" dirty="0" err="1">
                <a:effectLst/>
                <a:latin typeface="KaTeX_Math"/>
              </a:rPr>
              <a:t>i</a:t>
            </a:r>
            <a:r>
              <a:rPr lang="zh-CN" altLang="en-US" b="0" i="0" dirty="0">
                <a:effectLst/>
                <a:latin typeface="-apple-system"/>
              </a:rPr>
              <a:t> 的状态转换概率 </a:t>
            </a:r>
            <a:r>
              <a:rPr lang="en-US" altLang="zh-CN" b="0" i="1" dirty="0">
                <a:effectLst/>
                <a:latin typeface="KaTeX_Math"/>
              </a:rPr>
              <a:t>P</a:t>
            </a:r>
            <a:r>
              <a:rPr lang="en-US" altLang="zh-CN" b="0" i="0" dirty="0">
                <a:effectLst/>
                <a:latin typeface="inherit"/>
              </a:rPr>
              <a:t>01</a:t>
            </a:r>
            <a:r>
              <a:rPr lang="en-US" altLang="zh-CN" b="0" i="1" dirty="0">
                <a:effectLst/>
                <a:latin typeface="KaTeX_Math"/>
              </a:rPr>
              <a:t>i</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a:t>
            </a:r>
            <a:r>
              <a:rPr lang="zh-CN" altLang="en-US" b="0" i="0" dirty="0">
                <a:effectLst/>
                <a:latin typeface="-apple-system"/>
              </a:rPr>
              <a:t>，从而得到 </a:t>
            </a:r>
            <a:r>
              <a:rPr lang="en-US" altLang="zh-CN" b="0" i="1" dirty="0">
                <a:effectLst/>
                <a:latin typeface="KaTeX_Math"/>
              </a:rPr>
              <a:t>P</a:t>
            </a:r>
            <a:r>
              <a:rPr lang="en-US" altLang="zh-CN" b="0" i="0" dirty="0">
                <a:effectLst/>
                <a:latin typeface="inherit"/>
              </a:rPr>
              <a:t>01</a:t>
            </a:r>
            <a:r>
              <a:rPr lang="en-US" altLang="zh-CN" b="0" i="1" dirty="0">
                <a:effectLst/>
                <a:latin typeface="KaTeX_Math"/>
              </a:rPr>
              <a:t>i</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a:t>
            </a:r>
            <a:r>
              <a:rPr lang="en-US" altLang="zh-CN" b="0" i="1" dirty="0" err="1">
                <a:effectLst/>
                <a:latin typeface="KaTeX_Math"/>
              </a:rPr>
              <a:t>si</a:t>
            </a:r>
            <a:r>
              <a:rPr lang="zh-CN" altLang="en-US" b="0" i="0" dirty="0">
                <a:effectLst/>
                <a:latin typeface="inherit"/>
              </a:rPr>
              <a:t>​</a:t>
            </a:r>
            <a:r>
              <a:rPr lang="en-US" altLang="zh-CN" b="0" i="0" dirty="0">
                <a:effectLst/>
                <a:latin typeface="KaTeX_Main"/>
              </a:rPr>
              <a:t>(</a:t>
            </a:r>
            <a:r>
              <a:rPr lang="en-US" altLang="zh-CN" b="0" i="1" dirty="0">
                <a:effectLst/>
                <a:latin typeface="KaTeX_Math"/>
              </a:rPr>
              <a:t>t</a:t>
            </a:r>
            <a:r>
              <a:rPr lang="en-US" altLang="zh-CN" b="0" i="0" dirty="0">
                <a:effectLst/>
                <a:latin typeface="KaTeX_Main"/>
              </a:rPr>
              <a:t>^+1)⟩</a:t>
            </a:r>
            <a:r>
              <a:rPr lang="zh-CN" altLang="en-US" b="0" i="0" dirty="0">
                <a:effectLst/>
                <a:latin typeface="-apple-system"/>
              </a:rPr>
              <a:t>，其中 </a:t>
            </a:r>
            <a:r>
              <a:rPr lang="en-US" altLang="zh-CN" b="0" i="1" dirty="0">
                <a:effectLst/>
                <a:latin typeface="KaTeX_Math"/>
              </a:rPr>
              <a:t>t</a:t>
            </a:r>
            <a:r>
              <a:rPr lang="en-US" altLang="zh-CN" b="0" i="0" dirty="0">
                <a:effectLst/>
                <a:latin typeface="KaTeX_Main"/>
              </a:rPr>
              <a:t>^</a:t>
            </a:r>
            <a:r>
              <a:rPr lang="zh-CN" altLang="en-US" b="0" i="0" dirty="0">
                <a:effectLst/>
                <a:latin typeface="-apple-system"/>
              </a:rPr>
              <a:t> 表示基准字符串的时间</a:t>
            </a:r>
            <a:r>
              <a:rPr lang="en-US" altLang="zh-CN" b="0" i="0" dirty="0">
                <a:effectLst/>
                <a:latin typeface="-apple-system"/>
              </a:rPr>
              <a:t>[</a:t>
            </a:r>
            <a:r>
              <a:rPr lang="zh-CN" altLang="en-US" b="0" i="0" dirty="0">
                <a:effectLst/>
                <a:latin typeface="-apple-system"/>
              </a:rPr>
              <a:t>见图</a:t>
            </a:r>
            <a:r>
              <a:rPr lang="en-US" altLang="zh-CN" b="0" i="0" dirty="0">
                <a:effectLst/>
                <a:latin typeface="-apple-system"/>
              </a:rPr>
              <a:t>1(d)]</a:t>
            </a:r>
            <a:r>
              <a:rPr lang="zh-CN" altLang="en-US" b="0" i="0" dirty="0">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7E0B33B9-894A-46E1-AC9C-DC2FE69947C1}" type="slidenum">
              <a:rPr lang="zh-CN" altLang="en-US" smtClean="0"/>
              <a:t>10</a:t>
            </a:fld>
            <a:endParaRPr lang="zh-CN" altLang="en-US"/>
          </a:p>
        </p:txBody>
      </p:sp>
    </p:spTree>
    <p:extLst>
      <p:ext uri="{BB962C8B-B14F-4D97-AF65-F5344CB8AC3E}">
        <p14:creationId xmlns:p14="http://schemas.microsoft.com/office/powerpoint/2010/main" val="54653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a</a:t>
            </a:r>
            <a:r>
              <a:rPr lang="zh-CN" altLang="en-US" dirty="0"/>
              <a:t>） </a:t>
            </a:r>
            <a:r>
              <a:rPr lang="en-US" altLang="zh-CN" dirty="0"/>
              <a:t>Ising </a:t>
            </a:r>
            <a:r>
              <a:rPr lang="zh-CN" altLang="en-US" dirty="0"/>
              <a:t>模型、（</a:t>
            </a:r>
            <a:r>
              <a:rPr lang="en-US" altLang="zh-CN" dirty="0"/>
              <a:t>b</a:t>
            </a:r>
            <a:r>
              <a:rPr lang="zh-CN" altLang="en-US" dirty="0"/>
              <a:t>） 进化博弈模型、（</a:t>
            </a:r>
            <a:r>
              <a:rPr lang="en-US" altLang="zh-CN" dirty="0"/>
              <a:t>c</a:t>
            </a:r>
            <a:r>
              <a:rPr lang="zh-CN" altLang="en-US" dirty="0"/>
              <a:t>） 阈值模型和 （</a:t>
            </a:r>
            <a:r>
              <a:rPr lang="en-US" altLang="zh-CN" dirty="0"/>
              <a:t>d</a:t>
            </a:r>
            <a:r>
              <a:rPr lang="zh-CN" altLang="en-US" dirty="0"/>
              <a:t>） 多数模型的切换概率函数 </a:t>
            </a:r>
            <a:r>
              <a:rPr lang="en-US" altLang="zh-CN" dirty="0"/>
              <a:t>F </a:t>
            </a:r>
            <a:r>
              <a:rPr lang="zh-CN" altLang="en-US" dirty="0"/>
              <a:t>（</a:t>
            </a:r>
            <a:r>
              <a:rPr lang="en-US" altLang="zh-CN" dirty="0"/>
              <a:t>m</a:t>
            </a:r>
            <a:r>
              <a:rPr lang="zh-CN" altLang="en-US" dirty="0"/>
              <a:t>，</a:t>
            </a:r>
            <a:r>
              <a:rPr lang="en-US" altLang="zh-CN" dirty="0"/>
              <a:t>k</a:t>
            </a:r>
            <a:r>
              <a:rPr lang="zh-CN" altLang="en-US" dirty="0"/>
              <a:t>） 的线性化。灰线表示方程 （</a:t>
            </a:r>
            <a:r>
              <a:rPr lang="en-US" altLang="zh-CN" dirty="0"/>
              <a:t>2</a:t>
            </a:r>
            <a:r>
              <a:rPr lang="zh-CN" altLang="en-US" dirty="0"/>
              <a:t>） 和来自不同模型的函数 </a:t>
            </a:r>
            <a:r>
              <a:rPr lang="en-US" altLang="zh-CN" dirty="0"/>
              <a:t>F </a:t>
            </a:r>
            <a:r>
              <a:rPr lang="zh-CN" altLang="en-US" dirty="0"/>
              <a:t>（</a:t>
            </a:r>
            <a:r>
              <a:rPr lang="en-US" altLang="zh-CN" dirty="0"/>
              <a:t>m</a:t>
            </a:r>
            <a:r>
              <a:rPr lang="zh-CN" altLang="en-US" dirty="0"/>
              <a:t>，</a:t>
            </a:r>
            <a:r>
              <a:rPr lang="en-US" altLang="zh-CN" dirty="0"/>
              <a:t>k</a:t>
            </a:r>
            <a:r>
              <a:rPr lang="zh-CN" altLang="en-US" dirty="0"/>
              <a:t>），其中 </a:t>
            </a:r>
            <a:r>
              <a:rPr lang="en-US" altLang="zh-CN" dirty="0"/>
              <a:t>k </a:t>
            </a:r>
            <a:r>
              <a:rPr lang="zh-CN" altLang="en-US" dirty="0"/>
              <a:t>是节点的度数，</a:t>
            </a:r>
            <a:r>
              <a:rPr lang="en-US" altLang="zh-CN" dirty="0"/>
              <a:t>m </a:t>
            </a:r>
            <a:r>
              <a:rPr lang="zh-CN" altLang="en-US" dirty="0"/>
              <a:t>是活动邻居的数量。数据点是时间序列线性化过程的结果，对应于方程 （</a:t>
            </a:r>
            <a:r>
              <a:rPr lang="en-US" altLang="zh-CN" dirty="0"/>
              <a:t>4</a:t>
            </a:r>
            <a:r>
              <a:rPr lang="zh-CN" altLang="en-US" dirty="0"/>
              <a:t>）。对于线性化函数，</a:t>
            </a:r>
            <a:r>
              <a:rPr lang="en-US" altLang="zh-CN" dirty="0"/>
              <a:t>m </a:t>
            </a:r>
            <a:r>
              <a:rPr lang="zh-CN" altLang="en-US" dirty="0"/>
              <a:t>由 ∑</a:t>
            </a:r>
            <a:r>
              <a:rPr lang="en-US" altLang="zh-CN" dirty="0"/>
              <a:t>N j=1</a:t>
            </a:r>
            <a:r>
              <a:rPr lang="zh-CN" altLang="en-US" dirty="0"/>
              <a:t>，</a:t>
            </a:r>
            <a:r>
              <a:rPr lang="en-US" altLang="zh-CN" dirty="0"/>
              <a:t>j=</a:t>
            </a:r>
            <a:r>
              <a:rPr lang="en-US" altLang="zh-CN" dirty="0" err="1"/>
              <a:t>i</a:t>
            </a:r>
            <a:r>
              <a:rPr lang="en-US" altLang="zh-CN" dirty="0"/>
              <a:t> </a:t>
            </a:r>
            <a:r>
              <a:rPr lang="en-US" altLang="zh-CN" dirty="0" err="1"/>
              <a:t>aij</a:t>
            </a:r>
            <a:r>
              <a:rPr lang="en-US" altLang="zh-CN" dirty="0"/>
              <a:t> 〈</a:t>
            </a:r>
            <a:r>
              <a:rPr lang="en-US" altLang="zh-CN" dirty="0" err="1"/>
              <a:t>sj</a:t>
            </a:r>
            <a:r>
              <a:rPr lang="en-US" altLang="zh-CN" dirty="0"/>
              <a:t> </a:t>
            </a:r>
            <a:r>
              <a:rPr lang="zh-CN" altLang="en-US" dirty="0"/>
              <a:t>（</a:t>
            </a:r>
            <a:r>
              <a:rPr lang="en-US" altLang="zh-CN" dirty="0"/>
              <a:t>tˆ</a:t>
            </a:r>
            <a:r>
              <a:rPr lang="zh-CN" altLang="en-US" dirty="0"/>
              <a:t>）</a:t>
            </a:r>
            <a:r>
              <a:rPr lang="en-US" altLang="zh-CN" dirty="0"/>
              <a:t>〉 </a:t>
            </a:r>
            <a:r>
              <a:rPr lang="zh-CN" altLang="en-US" dirty="0"/>
              <a:t>获得，函数的值通过 </a:t>
            </a:r>
            <a:r>
              <a:rPr lang="en-US" altLang="zh-CN" dirty="0"/>
              <a:t>〈</a:t>
            </a:r>
            <a:r>
              <a:rPr lang="en-US" altLang="zh-CN" dirty="0" err="1"/>
              <a:t>si</a:t>
            </a:r>
            <a:r>
              <a:rPr lang="zh-CN" altLang="en-US" dirty="0"/>
              <a:t>（</a:t>
            </a:r>
            <a:r>
              <a:rPr lang="en-US" altLang="zh-CN" dirty="0"/>
              <a:t>tˆ + 1</a:t>
            </a:r>
            <a:r>
              <a:rPr lang="zh-CN" altLang="en-US" dirty="0"/>
              <a:t>）</a:t>
            </a:r>
            <a:r>
              <a:rPr lang="en-US" altLang="zh-CN" dirty="0"/>
              <a:t>〉 </a:t>
            </a:r>
            <a:r>
              <a:rPr lang="zh-CN" altLang="en-US" dirty="0"/>
              <a:t>获得。对于数据点，每种颜色表示一组从属字符串，这些字符串的基字符串具有 </a:t>
            </a:r>
            <a:r>
              <a:rPr lang="en-US" altLang="zh-CN" dirty="0"/>
              <a:t>m </a:t>
            </a:r>
            <a:r>
              <a:rPr lang="zh-CN" altLang="en-US" dirty="0"/>
              <a:t>个活动邻居。这些颜色表明，需要具有不同 </a:t>
            </a:r>
            <a:r>
              <a:rPr lang="en-US" altLang="zh-CN" dirty="0"/>
              <a:t>m </a:t>
            </a:r>
            <a:r>
              <a:rPr lang="zh-CN" altLang="en-US" dirty="0"/>
              <a:t>值的碱基才能产生具有足够 </a:t>
            </a:r>
            <a:r>
              <a:rPr lang="en-US" altLang="zh-CN" dirty="0"/>
              <a:t>m </a:t>
            </a:r>
            <a:r>
              <a:rPr lang="zh-CN" altLang="en-US" dirty="0"/>
              <a:t>范围的线性函数进行重建，这证明了基于图 </a:t>
            </a:r>
            <a:r>
              <a:rPr lang="en-US" altLang="zh-CN" dirty="0"/>
              <a:t>1 </a:t>
            </a:r>
            <a:r>
              <a:rPr lang="zh-CN" altLang="en-US" dirty="0"/>
              <a:t>中归一化汉明距离的碱基选择的合理性。对于非线性和分段开关函数，可以完全基于数据生成方程 （</a:t>
            </a:r>
            <a:r>
              <a:rPr lang="en-US" altLang="zh-CN" dirty="0"/>
              <a:t>4</a:t>
            </a:r>
            <a:r>
              <a:rPr lang="zh-CN" altLang="en-US" dirty="0"/>
              <a:t>） 形式的线性化函数，这是重建的关键。数据点是从 </a:t>
            </a:r>
            <a:r>
              <a:rPr lang="en-US" altLang="zh-CN" dirty="0"/>
              <a:t>N = 100 </a:t>
            </a:r>
            <a:r>
              <a:rPr lang="zh-CN" altLang="en-US" dirty="0"/>
              <a:t>个节点且平均度数 </a:t>
            </a:r>
            <a:r>
              <a:rPr lang="en-US" altLang="zh-CN" dirty="0"/>
              <a:t>〈k〉 = 6 </a:t>
            </a:r>
            <a:r>
              <a:rPr lang="zh-CN" altLang="en-US" dirty="0"/>
              <a:t>的 </a:t>
            </a:r>
            <a:r>
              <a:rPr lang="en-US" altLang="zh-CN" dirty="0"/>
              <a:t>ER </a:t>
            </a:r>
            <a:r>
              <a:rPr lang="zh-CN" altLang="en-US" dirty="0"/>
              <a:t>随机网络中获得的。</a:t>
            </a:r>
          </a:p>
          <a:p>
            <a:endParaRPr lang="zh-CN" altLang="en-US" dirty="0"/>
          </a:p>
        </p:txBody>
      </p:sp>
      <p:sp>
        <p:nvSpPr>
          <p:cNvPr id="4" name="灯片编号占位符 3"/>
          <p:cNvSpPr>
            <a:spLocks noGrp="1"/>
          </p:cNvSpPr>
          <p:nvPr>
            <p:ph type="sldNum" sz="quarter" idx="5"/>
          </p:nvPr>
        </p:nvSpPr>
        <p:spPr/>
        <p:txBody>
          <a:bodyPr/>
          <a:lstStyle/>
          <a:p>
            <a:fld id="{7E0B33B9-894A-46E1-AC9C-DC2FE69947C1}" type="slidenum">
              <a:rPr lang="zh-CN" altLang="en-US" smtClean="0"/>
              <a:t>12</a:t>
            </a:fld>
            <a:endParaRPr lang="zh-CN" altLang="en-US"/>
          </a:p>
        </p:txBody>
      </p:sp>
    </p:spTree>
    <p:extLst>
      <p:ext uri="{BB962C8B-B14F-4D97-AF65-F5344CB8AC3E}">
        <p14:creationId xmlns:p14="http://schemas.microsoft.com/office/powerpoint/2010/main" val="2688710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0B33B9-894A-46E1-AC9C-DC2FE69947C1}" type="slidenum">
              <a:rPr lang="zh-CN" altLang="en-US" smtClean="0"/>
              <a:t>17</a:t>
            </a:fld>
            <a:endParaRPr lang="zh-CN" altLang="en-US"/>
          </a:p>
        </p:txBody>
      </p:sp>
    </p:spTree>
    <p:extLst>
      <p:ext uri="{BB962C8B-B14F-4D97-AF65-F5344CB8AC3E}">
        <p14:creationId xmlns:p14="http://schemas.microsoft.com/office/powerpoint/2010/main" val="340179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base">
              <a:lnSpc>
                <a:spcPts val="1950"/>
              </a:lnSpc>
              <a:spcAft>
                <a:spcPts val="900"/>
              </a:spcAft>
              <a:buFont typeface="Arial" panose="020B0604020202020204" pitchFamily="34" charset="0"/>
              <a:buChar char="•"/>
            </a:pPr>
            <a:r>
              <a:rPr lang="zh-CN" altLang="en-US" b="1" i="0" dirty="0">
                <a:effectLst/>
                <a:latin typeface="-apple-system"/>
              </a:rPr>
              <a:t>图</a:t>
            </a:r>
            <a:r>
              <a:rPr lang="en-US" altLang="zh-CN" b="1" i="0" dirty="0">
                <a:effectLst/>
                <a:latin typeface="-apple-system"/>
              </a:rPr>
              <a:t>4(a)</a:t>
            </a:r>
            <a:r>
              <a:rPr lang="en-US" altLang="zh-CN" b="0" i="0" dirty="0">
                <a:effectLst/>
                <a:latin typeface="-apple-system"/>
              </a:rPr>
              <a:t> </a:t>
            </a:r>
            <a:r>
              <a:rPr lang="zh-CN" altLang="en-US" b="0" i="0" dirty="0">
                <a:effectLst/>
                <a:latin typeface="-apple-system"/>
              </a:rPr>
              <a:t>展示了使用投票模型（</a:t>
            </a:r>
            <a:r>
              <a:rPr lang="en-US" altLang="zh-CN" b="0" i="0" dirty="0">
                <a:effectLst/>
                <a:latin typeface="-apple-system"/>
              </a:rPr>
              <a:t>Voter Model</a:t>
            </a:r>
            <a:r>
              <a:rPr lang="zh-CN" altLang="en-US" b="0" i="0" dirty="0">
                <a:effectLst/>
                <a:latin typeface="-apple-system"/>
              </a:rPr>
              <a:t>）在小世界（</a:t>
            </a:r>
            <a:r>
              <a:rPr lang="en-US" altLang="zh-CN" b="0" i="0" dirty="0">
                <a:effectLst/>
                <a:latin typeface="-apple-system"/>
              </a:rPr>
              <a:t>SW</a:t>
            </a:r>
            <a:r>
              <a:rPr lang="zh-CN" altLang="en-US" b="0" i="0" dirty="0">
                <a:effectLst/>
                <a:latin typeface="-apple-system"/>
              </a:rPr>
              <a:t>）和无标度（</a:t>
            </a:r>
            <a:r>
              <a:rPr lang="en-US" altLang="zh-CN" b="0" i="0" dirty="0">
                <a:effectLst/>
                <a:latin typeface="-apple-system"/>
              </a:rPr>
              <a:t>SF</a:t>
            </a:r>
            <a:r>
              <a:rPr lang="zh-CN" altLang="en-US" b="0" i="0" dirty="0">
                <a:effectLst/>
                <a:latin typeface="-apple-system"/>
              </a:rPr>
              <a:t>）网络上重建的邻接向量 </a:t>
            </a:r>
            <a:r>
              <a:rPr lang="en-US" altLang="zh-CN" b="0" i="1" dirty="0">
                <a:effectLst/>
                <a:latin typeface="KaTeX_Math"/>
              </a:rPr>
              <a:t>X</a:t>
            </a:r>
            <a:r>
              <a:rPr lang="en-US" altLang="zh-CN" b="0" i="0" dirty="0">
                <a:effectLst/>
                <a:latin typeface="-apple-system"/>
              </a:rPr>
              <a:t> </a:t>
            </a:r>
            <a:r>
              <a:rPr lang="zh-CN" altLang="en-US" b="0" i="0" dirty="0">
                <a:effectLst/>
                <a:latin typeface="-apple-system"/>
              </a:rPr>
              <a:t>的元素值 </a:t>
            </a:r>
            <a:r>
              <a:rPr lang="en-US" altLang="zh-CN" b="0" i="1" dirty="0" err="1">
                <a:effectLst/>
                <a:latin typeface="KaTeX_Math"/>
              </a:rPr>
              <a:t>xij</a:t>
            </a:r>
            <a:r>
              <a:rPr lang="en-US" altLang="zh-CN" b="0" i="0" dirty="0">
                <a:effectLst/>
                <a:latin typeface="inherit"/>
              </a:rPr>
              <a:t>​</a:t>
            </a:r>
            <a:r>
              <a:rPr lang="zh-CN" altLang="en-US" b="0" i="0" dirty="0">
                <a:effectLst/>
                <a:latin typeface="-apple-system"/>
              </a:rPr>
              <a:t>。图中：</a:t>
            </a:r>
            <a:r>
              <a:rPr lang="zh-CN" altLang="en-US" b="0" i="0" dirty="0">
                <a:effectLst/>
                <a:latin typeface="inherit"/>
              </a:rPr>
              <a:t>纵轴表示重建的邻接向量元素值 </a:t>
            </a:r>
            <a:r>
              <a:rPr lang="en-US" altLang="zh-CN" b="0" i="1" dirty="0" err="1">
                <a:effectLst/>
                <a:latin typeface="KaTeX_Math"/>
              </a:rPr>
              <a:t>xij</a:t>
            </a:r>
            <a:r>
              <a:rPr lang="zh-CN" altLang="en-US" b="0" i="0" dirty="0">
                <a:effectLst/>
                <a:latin typeface="inherit"/>
              </a:rPr>
              <a:t>​。</a:t>
            </a:r>
          </a:p>
          <a:p>
            <a:pPr marL="0" marR="0" lvl="0" indent="0" algn="l" defTabSz="914400" rtl="0" eaLnBrk="1" fontAlgn="base" latinLnBrk="0" hangingPunct="1">
              <a:lnSpc>
                <a:spcPts val="1950"/>
              </a:lnSpc>
              <a:spcBef>
                <a:spcPts val="0"/>
              </a:spcBef>
              <a:spcAft>
                <a:spcPts val="900"/>
              </a:spcAft>
              <a:buClrTx/>
              <a:buSzTx/>
              <a:buFont typeface="Arial" panose="020B0604020202020204" pitchFamily="34" charset="0"/>
              <a:buChar char="•"/>
              <a:tabLst/>
              <a:defRPr/>
            </a:pPr>
            <a:r>
              <a:rPr lang="zh-CN" altLang="en-US" b="0" i="0" dirty="0">
                <a:effectLst/>
                <a:latin typeface="inherit"/>
              </a:rPr>
              <a:t>横轴表示网络中的节点对。</a:t>
            </a:r>
            <a:r>
              <a:rPr lang="zh-CN" altLang="en-US" b="1" i="0" dirty="0">
                <a:effectLst/>
                <a:latin typeface="inherit"/>
              </a:rPr>
              <a:t>红色虚线</a:t>
            </a:r>
            <a:r>
              <a:rPr lang="zh-CN" altLang="en-US" b="0" i="0" dirty="0">
                <a:effectLst/>
                <a:latin typeface="inherit"/>
              </a:rPr>
              <a:t>：表示用于区分实际连接（真实链接）和非连接（空链接）的阈值。从图中可以看出，实际链接对应的 </a:t>
            </a:r>
            <a:r>
              <a:rPr lang="en-US" altLang="zh-CN" b="0" i="1" dirty="0" err="1">
                <a:effectLst/>
                <a:latin typeface="KaTeX_Math"/>
              </a:rPr>
              <a:t>xij</a:t>
            </a:r>
            <a:r>
              <a:rPr lang="zh-CN" altLang="en-US" b="0" i="0" dirty="0">
                <a:effectLst/>
                <a:latin typeface="inherit"/>
              </a:rPr>
              <a:t>​ 值明显高于非链接的值，这表明该方法能够有效区分网络中的真实连接和非连接。</a:t>
            </a:r>
          </a:p>
          <a:p>
            <a:pPr marL="0" marR="0" lvl="0" indent="0" algn="l" defTabSz="914400" rtl="0" eaLnBrk="1" fontAlgn="base" latinLnBrk="0" hangingPunct="1">
              <a:lnSpc>
                <a:spcPts val="1950"/>
              </a:lnSpc>
              <a:spcBef>
                <a:spcPts val="0"/>
              </a:spcBef>
              <a:spcAft>
                <a:spcPts val="900"/>
              </a:spcAft>
              <a:buClrTx/>
              <a:buSzTx/>
              <a:buFont typeface="Arial" panose="020B0604020202020204" pitchFamily="34" charset="0"/>
              <a:buChar char="•"/>
              <a:tabLst/>
              <a:defRPr/>
            </a:pPr>
            <a:endParaRPr lang="zh-CN" altLang="en-US" b="0" i="0" dirty="0">
              <a:effectLst/>
              <a:latin typeface="inherit"/>
            </a:endParaRPr>
          </a:p>
          <a:p>
            <a:pPr algn="l" fontAlgn="base">
              <a:lnSpc>
                <a:spcPts val="1950"/>
              </a:lnSpc>
              <a:spcAft>
                <a:spcPts val="900"/>
              </a:spcAft>
              <a:buFont typeface="Arial" panose="020B0604020202020204" pitchFamily="34" charset="0"/>
              <a:buChar char="•"/>
            </a:pPr>
            <a:r>
              <a:rPr lang="zh-CN" altLang="en-US" b="1" i="0" dirty="0">
                <a:effectLst/>
                <a:latin typeface="-apple-system"/>
              </a:rPr>
              <a:t>图</a:t>
            </a:r>
            <a:r>
              <a:rPr lang="en-US" altLang="zh-CN" b="1" i="0" dirty="0">
                <a:effectLst/>
                <a:latin typeface="-apple-system"/>
              </a:rPr>
              <a:t>4(b)</a:t>
            </a:r>
            <a:r>
              <a:rPr lang="zh-CN" altLang="en-US" b="0" i="0" dirty="0">
                <a:effectLst/>
                <a:latin typeface="-apple-system"/>
              </a:rPr>
              <a:t> 和 </a:t>
            </a:r>
            <a:r>
              <a:rPr lang="zh-CN" altLang="en-US" b="1" i="0" dirty="0">
                <a:effectLst/>
                <a:latin typeface="-apple-system"/>
              </a:rPr>
              <a:t>图</a:t>
            </a:r>
            <a:r>
              <a:rPr lang="en-US" altLang="zh-CN" b="1" i="0" dirty="0">
                <a:effectLst/>
                <a:latin typeface="-apple-system"/>
              </a:rPr>
              <a:t>4(c)</a:t>
            </a:r>
            <a:r>
              <a:rPr lang="zh-CN" altLang="en-US" b="0" i="0" dirty="0">
                <a:effectLst/>
                <a:latin typeface="-apple-system"/>
              </a:rPr>
              <a:t> 分别展示了小世界（</a:t>
            </a:r>
            <a:r>
              <a:rPr lang="en-US" altLang="zh-CN" b="0" i="0" dirty="0">
                <a:effectLst/>
                <a:latin typeface="-apple-system"/>
              </a:rPr>
              <a:t>SW</a:t>
            </a:r>
            <a:r>
              <a:rPr lang="zh-CN" altLang="en-US" b="0" i="0" dirty="0">
                <a:effectLst/>
                <a:latin typeface="-apple-system"/>
              </a:rPr>
              <a:t>）和无标度（</a:t>
            </a:r>
            <a:r>
              <a:rPr lang="en-US" altLang="zh-CN" b="0" i="0" dirty="0">
                <a:effectLst/>
                <a:latin typeface="-apple-system"/>
              </a:rPr>
              <a:t>SF</a:t>
            </a:r>
            <a:r>
              <a:rPr lang="zh-CN" altLang="en-US" b="0" i="0" dirty="0">
                <a:effectLst/>
                <a:latin typeface="-apple-system"/>
              </a:rPr>
              <a:t>）网络的重建结果的可视化。</a:t>
            </a:r>
            <a:endParaRPr lang="en-US" altLang="zh-CN" b="0" i="0" dirty="0">
              <a:effectLst/>
              <a:latin typeface="-apple-system"/>
            </a:endParaRPr>
          </a:p>
          <a:p>
            <a:pPr algn="l" fontAlgn="base">
              <a:lnSpc>
                <a:spcPts val="1950"/>
              </a:lnSpc>
              <a:spcAft>
                <a:spcPts val="900"/>
              </a:spcAft>
              <a:buFont typeface="Arial" panose="020B0604020202020204" pitchFamily="34" charset="0"/>
              <a:buChar char="•"/>
            </a:pPr>
            <a:r>
              <a:rPr lang="zh-CN" altLang="en-US" b="1" i="0" dirty="0">
                <a:effectLst/>
                <a:latin typeface="-apple-system"/>
              </a:rPr>
              <a:t>图</a:t>
            </a:r>
            <a:r>
              <a:rPr lang="en-US" altLang="zh-CN" b="1" i="0" dirty="0">
                <a:effectLst/>
                <a:latin typeface="-apple-system"/>
              </a:rPr>
              <a:t>4(d)</a:t>
            </a:r>
            <a:r>
              <a:rPr lang="zh-CN" altLang="en-US" b="0" i="0" dirty="0">
                <a:effectLst/>
                <a:latin typeface="-apple-system"/>
              </a:rPr>
              <a:t> 和 </a:t>
            </a:r>
            <a:r>
              <a:rPr lang="zh-CN" altLang="en-US" b="1" i="0" dirty="0">
                <a:effectLst/>
                <a:latin typeface="-apple-system"/>
              </a:rPr>
              <a:t>图</a:t>
            </a:r>
            <a:r>
              <a:rPr lang="en-US" altLang="zh-CN" b="1" i="0" dirty="0">
                <a:effectLst/>
                <a:latin typeface="-apple-system"/>
              </a:rPr>
              <a:t>4(e)</a:t>
            </a:r>
            <a:r>
              <a:rPr lang="zh-CN" altLang="en-US" b="0" i="0" dirty="0">
                <a:effectLst/>
                <a:latin typeface="-apple-system"/>
              </a:rPr>
              <a:t> 展示了小世界（</a:t>
            </a:r>
            <a:r>
              <a:rPr lang="en-US" altLang="zh-CN" b="0" i="0" dirty="0">
                <a:effectLst/>
                <a:latin typeface="-apple-system"/>
              </a:rPr>
              <a:t>SW</a:t>
            </a:r>
            <a:r>
              <a:rPr lang="zh-CN" altLang="en-US" b="0" i="0" dirty="0">
                <a:effectLst/>
                <a:latin typeface="-apple-system"/>
              </a:rPr>
              <a:t>）和无标度（</a:t>
            </a:r>
            <a:r>
              <a:rPr lang="en-US" altLang="zh-CN" b="0" i="0" dirty="0">
                <a:effectLst/>
                <a:latin typeface="-apple-system"/>
              </a:rPr>
              <a:t>SF</a:t>
            </a:r>
            <a:r>
              <a:rPr lang="zh-CN" altLang="en-US" b="0" i="0" dirty="0">
                <a:effectLst/>
                <a:latin typeface="-apple-system"/>
              </a:rPr>
              <a:t>）网络的接收者操作特征（</a:t>
            </a:r>
            <a:r>
              <a:rPr lang="en-US" altLang="zh-CN" b="0" i="0" dirty="0">
                <a:effectLst/>
                <a:latin typeface="-apple-system"/>
              </a:rPr>
              <a:t>ROC</a:t>
            </a:r>
            <a:r>
              <a:rPr lang="zh-CN" altLang="en-US" b="0" i="0" dirty="0">
                <a:effectLst/>
                <a:latin typeface="-apple-system"/>
              </a:rPr>
              <a:t>）曲线，用于评估重建性能。</a:t>
            </a:r>
            <a:endParaRPr lang="en-US" altLang="zh-CN" b="0" i="0" dirty="0">
              <a:effectLst/>
              <a:latin typeface="-apple-system"/>
            </a:endParaRPr>
          </a:p>
          <a:p>
            <a:pPr algn="l" fontAlgn="base">
              <a:lnSpc>
                <a:spcPts val="1950"/>
              </a:lnSpc>
              <a:spcAft>
                <a:spcPts val="900"/>
              </a:spcAft>
              <a:buFont typeface="Arial" panose="020B0604020202020204" pitchFamily="34" charset="0"/>
              <a:buChar char="•"/>
            </a:pPr>
            <a:r>
              <a:rPr lang="zh-CN" altLang="en-US" b="1" i="0" dirty="0">
                <a:effectLst/>
                <a:latin typeface="-apple-system"/>
              </a:rPr>
              <a:t>图</a:t>
            </a:r>
            <a:r>
              <a:rPr lang="en-US" altLang="zh-CN" b="1" i="0" dirty="0">
                <a:effectLst/>
                <a:latin typeface="-apple-system"/>
              </a:rPr>
              <a:t>4(f)</a:t>
            </a:r>
            <a:r>
              <a:rPr lang="zh-CN" altLang="en-US" b="0" i="0" dirty="0">
                <a:effectLst/>
                <a:latin typeface="-apple-system"/>
              </a:rPr>
              <a:t> 和 </a:t>
            </a:r>
            <a:r>
              <a:rPr lang="zh-CN" altLang="en-US" b="1" i="0" dirty="0">
                <a:effectLst/>
                <a:latin typeface="-apple-system"/>
              </a:rPr>
              <a:t>图</a:t>
            </a:r>
            <a:r>
              <a:rPr lang="en-US" altLang="zh-CN" b="1" i="0" dirty="0">
                <a:effectLst/>
                <a:latin typeface="-apple-system"/>
              </a:rPr>
              <a:t>4(g)</a:t>
            </a:r>
            <a:r>
              <a:rPr lang="zh-CN" altLang="en-US" b="0" i="0" dirty="0">
                <a:effectLst/>
                <a:latin typeface="-apple-system"/>
              </a:rPr>
              <a:t> 展示了小世界（</a:t>
            </a:r>
            <a:r>
              <a:rPr lang="en-US" altLang="zh-CN" b="0" i="0" dirty="0">
                <a:effectLst/>
                <a:latin typeface="-apple-system"/>
              </a:rPr>
              <a:t>SW</a:t>
            </a:r>
            <a:r>
              <a:rPr lang="zh-CN" altLang="en-US" b="0" i="0" dirty="0">
                <a:effectLst/>
                <a:latin typeface="-apple-system"/>
              </a:rPr>
              <a:t>）和无标度（</a:t>
            </a:r>
            <a:r>
              <a:rPr lang="en-US" altLang="zh-CN" b="0" i="0" dirty="0">
                <a:effectLst/>
                <a:latin typeface="-apple-system"/>
              </a:rPr>
              <a:t>SF</a:t>
            </a:r>
            <a:r>
              <a:rPr lang="zh-CN" altLang="en-US" b="0" i="0" dirty="0">
                <a:effectLst/>
                <a:latin typeface="-apple-system"/>
              </a:rPr>
              <a:t>）网络的精确率</a:t>
            </a:r>
            <a:r>
              <a:rPr lang="en-US" altLang="zh-CN" b="0" i="0" dirty="0">
                <a:effectLst/>
                <a:latin typeface="-apple-system"/>
              </a:rPr>
              <a:t>-</a:t>
            </a:r>
            <a:r>
              <a:rPr lang="zh-CN" altLang="en-US" b="0" i="0" dirty="0">
                <a:effectLst/>
                <a:latin typeface="-apple-system"/>
              </a:rPr>
              <a:t>召回率（</a:t>
            </a:r>
            <a:r>
              <a:rPr lang="en-US" altLang="zh-CN" b="0" i="0" dirty="0">
                <a:effectLst/>
                <a:latin typeface="-apple-system"/>
              </a:rPr>
              <a:t>PR</a:t>
            </a:r>
            <a:r>
              <a:rPr lang="zh-CN" altLang="en-US" b="0" i="0" dirty="0">
                <a:effectLst/>
                <a:latin typeface="-apple-system"/>
              </a:rPr>
              <a:t>）曲线，用于评估重建性能。</a:t>
            </a:r>
            <a:endParaRPr lang="zh-CN" altLang="en-US" b="0" i="0" dirty="0">
              <a:effectLst/>
              <a:latin typeface="inherit"/>
            </a:endParaRPr>
          </a:p>
          <a:p>
            <a:endParaRPr lang="zh-CN" altLang="en-US" dirty="0"/>
          </a:p>
        </p:txBody>
      </p:sp>
      <p:sp>
        <p:nvSpPr>
          <p:cNvPr id="4" name="灯片编号占位符 3"/>
          <p:cNvSpPr>
            <a:spLocks noGrp="1"/>
          </p:cNvSpPr>
          <p:nvPr>
            <p:ph type="sldNum" sz="quarter" idx="5"/>
          </p:nvPr>
        </p:nvSpPr>
        <p:spPr/>
        <p:txBody>
          <a:bodyPr/>
          <a:lstStyle/>
          <a:p>
            <a:fld id="{7E0B33B9-894A-46E1-AC9C-DC2FE69947C1}" type="slidenum">
              <a:rPr lang="zh-CN" altLang="en-US" smtClean="0"/>
              <a:t>19</a:t>
            </a:fld>
            <a:endParaRPr lang="zh-CN" altLang="en-US"/>
          </a:p>
        </p:txBody>
      </p:sp>
    </p:spTree>
    <p:extLst>
      <p:ext uri="{BB962C8B-B14F-4D97-AF65-F5344CB8AC3E}">
        <p14:creationId xmlns:p14="http://schemas.microsoft.com/office/powerpoint/2010/main" val="327620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inherit"/>
              </a:rPr>
              <a:t>横轴：归一化基字符串数量 </a:t>
            </a:r>
            <a:r>
              <a:rPr lang="en-US" altLang="zh-CN" b="0" i="1" dirty="0" err="1">
                <a:effectLst/>
                <a:latin typeface="KaTeX_Math"/>
              </a:rPr>
              <a:t>n</a:t>
            </a:r>
            <a:r>
              <a:rPr lang="en-US" altLang="zh-CN" b="0" i="0" dirty="0" err="1">
                <a:effectLst/>
                <a:latin typeface="KaTeX_Main"/>
              </a:rPr>
              <a:t>^</a:t>
            </a:r>
            <a:r>
              <a:rPr lang="en-US" altLang="zh-CN" b="0" i="1" dirty="0" err="1">
                <a:effectLst/>
                <a:latin typeface="KaTeX_Math"/>
              </a:rPr>
              <a:t>t</a:t>
            </a:r>
            <a:r>
              <a:rPr lang="zh-CN" altLang="en-US" b="0" i="0" dirty="0">
                <a:effectLst/>
                <a:latin typeface="inherit"/>
              </a:rPr>
              <a:t>​（基字符串数量与网络规模 </a:t>
            </a:r>
            <a:r>
              <a:rPr lang="en-US" altLang="zh-CN" b="0" i="1" dirty="0">
                <a:effectLst/>
                <a:latin typeface="KaTeX_Math"/>
              </a:rPr>
              <a:t>N</a:t>
            </a:r>
            <a:r>
              <a:rPr lang="zh-CN" altLang="en-US" b="0" i="0" dirty="0">
                <a:effectLst/>
                <a:latin typeface="inherit"/>
              </a:rPr>
              <a:t> 的比值）。</a:t>
            </a:r>
          </a:p>
          <a:p>
            <a:endParaRPr lang="zh-CN" altLang="en-US" dirty="0"/>
          </a:p>
        </p:txBody>
      </p:sp>
      <p:sp>
        <p:nvSpPr>
          <p:cNvPr id="4" name="灯片编号占位符 3"/>
          <p:cNvSpPr>
            <a:spLocks noGrp="1"/>
          </p:cNvSpPr>
          <p:nvPr>
            <p:ph type="sldNum" sz="quarter" idx="5"/>
          </p:nvPr>
        </p:nvSpPr>
        <p:spPr/>
        <p:txBody>
          <a:bodyPr/>
          <a:lstStyle/>
          <a:p>
            <a:fld id="{7E0B33B9-894A-46E1-AC9C-DC2FE69947C1}" type="slidenum">
              <a:rPr lang="zh-CN" altLang="en-US" smtClean="0"/>
              <a:t>20</a:t>
            </a:fld>
            <a:endParaRPr lang="zh-CN" altLang="en-US"/>
          </a:p>
        </p:txBody>
      </p:sp>
    </p:spTree>
    <p:extLst>
      <p:ext uri="{BB962C8B-B14F-4D97-AF65-F5344CB8AC3E}">
        <p14:creationId xmlns:p14="http://schemas.microsoft.com/office/powerpoint/2010/main" val="2726384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104892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44316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74020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332330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15922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280500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13121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21790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401374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4ED219-8F42-4FAA-8C36-1C8EE5E594F1}" type="slidenum">
              <a:rPr lang="zh-CN" altLang="en-US" smtClean="0"/>
              <a:t>‹#›</a:t>
            </a:fld>
            <a:endParaRPr lang="zh-CN" altLang="en-US"/>
          </a:p>
        </p:txBody>
      </p:sp>
      <p:sp>
        <p:nvSpPr>
          <p:cNvPr id="7" name="矩形 6">
            <a:extLst>
              <a:ext uri="{FF2B5EF4-FFF2-40B4-BE49-F238E27FC236}">
                <a16:creationId xmlns:a16="http://schemas.microsoft.com/office/drawing/2014/main" id="{03AC4313-1D86-4924-AF19-1FD0177869D5}"/>
              </a:ext>
            </a:extLst>
          </p:cNvPr>
          <p:cNvSpPr/>
          <p:nvPr userDrawn="1"/>
        </p:nvSpPr>
        <p:spPr>
          <a:xfrm>
            <a:off x="286945" y="136525"/>
            <a:ext cx="3442942" cy="1296734"/>
          </a:xfrm>
          <a:prstGeom prst="rect">
            <a:avLst/>
          </a:prstGeom>
          <a:solidFill>
            <a:srgbClr val="1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364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361607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4ED219-8F42-4FAA-8C36-1C8EE5E594F1}" type="slidenum">
              <a:rPr lang="zh-CN" altLang="en-US" smtClean="0"/>
              <a:t>‹#›</a:t>
            </a:fld>
            <a:endParaRPr lang="zh-CN" altLang="en-US"/>
          </a:p>
        </p:txBody>
      </p:sp>
      <p:sp>
        <p:nvSpPr>
          <p:cNvPr id="7" name="矩形 6">
            <a:extLst>
              <a:ext uri="{FF2B5EF4-FFF2-40B4-BE49-F238E27FC236}">
                <a16:creationId xmlns:a16="http://schemas.microsoft.com/office/drawing/2014/main" id="{67DB8D03-B969-40E2-8176-FA7C5703D9D0}"/>
              </a:ext>
            </a:extLst>
          </p:cNvPr>
          <p:cNvSpPr/>
          <p:nvPr userDrawn="1"/>
        </p:nvSpPr>
        <p:spPr>
          <a:xfrm>
            <a:off x="42262" y="391509"/>
            <a:ext cx="3268717" cy="10825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453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290131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19229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426097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00053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314664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68692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355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146453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82693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363482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140401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31B988-0CA5-495A-829E-5FF9524C08CC}" type="datetimeFigureOut">
              <a:rPr lang="zh-CN" altLang="en-US" smtClean="0"/>
              <a:t>2025/4/24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4ED219-8F42-4FAA-8C36-1C8EE5E594F1}" type="slidenum">
              <a:rPr lang="zh-CN" altLang="en-US" smtClean="0"/>
              <a:t>‹#›</a:t>
            </a:fld>
            <a:endParaRPr lang="zh-CN" altLang="en-US"/>
          </a:p>
        </p:txBody>
      </p:sp>
    </p:spTree>
    <p:extLst>
      <p:ext uri="{BB962C8B-B14F-4D97-AF65-F5344CB8AC3E}">
        <p14:creationId xmlns:p14="http://schemas.microsoft.com/office/powerpoint/2010/main" val="90077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31B988-0CA5-495A-829E-5FF9524C08CC}" type="datetimeFigureOut">
              <a:rPr lang="zh-CN" altLang="en-US" smtClean="0"/>
              <a:t>2025/4/24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ED219-8F42-4FAA-8C36-1C8EE5E594F1}" type="slidenum">
              <a:rPr lang="zh-CN" altLang="en-US" smtClean="0"/>
              <a:t>‹#›</a:t>
            </a:fld>
            <a:endParaRPr lang="zh-CN" altLang="en-US"/>
          </a:p>
        </p:txBody>
      </p:sp>
      <p:pic>
        <p:nvPicPr>
          <p:cNvPr id="8" name="图形 7">
            <a:extLst>
              <a:ext uri="{FF2B5EF4-FFF2-40B4-BE49-F238E27FC236}">
                <a16:creationId xmlns:a16="http://schemas.microsoft.com/office/drawing/2014/main" id="{12580A50-AC23-4B4F-BA55-759D65F235F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665108" y="409574"/>
            <a:ext cx="1885950" cy="542925"/>
          </a:xfrm>
          <a:prstGeom prst="rect">
            <a:avLst/>
          </a:prstGeom>
        </p:spPr>
      </p:pic>
    </p:spTree>
    <p:extLst>
      <p:ext uri="{BB962C8B-B14F-4D97-AF65-F5344CB8AC3E}">
        <p14:creationId xmlns:p14="http://schemas.microsoft.com/office/powerpoint/2010/main" val="41801309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31B988-0CA5-495A-829E-5FF9524C08CC}" type="datetimeFigureOut">
              <a:rPr lang="zh-CN" altLang="en-US" smtClean="0"/>
              <a:t>2025/4/24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ED219-8F42-4FAA-8C36-1C8EE5E594F1}" type="slidenum">
              <a:rPr lang="zh-CN" altLang="en-US" smtClean="0"/>
              <a:t>‹#›</a:t>
            </a:fld>
            <a:endParaRPr lang="zh-CN" altLang="en-US"/>
          </a:p>
        </p:txBody>
      </p:sp>
      <p:pic>
        <p:nvPicPr>
          <p:cNvPr id="7" name="图形 6">
            <a:extLst>
              <a:ext uri="{FF2B5EF4-FFF2-40B4-BE49-F238E27FC236}">
                <a16:creationId xmlns:a16="http://schemas.microsoft.com/office/drawing/2014/main" id="{B1C8A557-8EB3-4694-8756-AF180E264C96}"/>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665108" y="409574"/>
            <a:ext cx="1885950" cy="542925"/>
          </a:xfrm>
          <a:prstGeom prst="rect">
            <a:avLst/>
          </a:prstGeom>
        </p:spPr>
      </p:pic>
    </p:spTree>
    <p:extLst>
      <p:ext uri="{BB962C8B-B14F-4D97-AF65-F5344CB8AC3E}">
        <p14:creationId xmlns:p14="http://schemas.microsoft.com/office/powerpoint/2010/main" val="1020908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43037"/>
      </p:ext>
    </p:extLst>
  </p:cSld>
  <p:clrMap bg1="lt1" tx1="dk1" bg2="lt2" tx2="dk2" accent1="accent1" accent2="accent2" accent3="accent3" accent4="accent4" accent5="accent5" accent6="accent6" hlink="hlink" folHlink="folHlink"/>
  <p:sldLayoutIdLst>
    <p:sldLayoutId id="2147483710" r:id="rId1"/>
    <p:sldLayoutId id="214748371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slideLayout" Target="../slideLayouts/slideLayout18.xml"/><Relationship Id="rId1" Type="http://schemas.openxmlformats.org/officeDocument/2006/relationships/tags" Target="../tags/tag3.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slideLayout" Target="../slideLayouts/slideLayout18.xml"/><Relationship Id="rId1" Type="http://schemas.openxmlformats.org/officeDocument/2006/relationships/tags" Target="../tags/tag4.xml"/><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1.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slideLayout" Target="../slideLayouts/slideLayout18.xml"/><Relationship Id="rId1" Type="http://schemas.openxmlformats.org/officeDocument/2006/relationships/tags" Target="../tags/tag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围栏&#10;&#10;描述已自动生成">
            <a:extLst>
              <a:ext uri="{FF2B5EF4-FFF2-40B4-BE49-F238E27FC236}">
                <a16:creationId xmlns:a16="http://schemas.microsoft.com/office/drawing/2014/main" id="{D23AAFE1-EB2D-4154-A542-51F0DC321C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875" t="5008" r="8449" b="4292"/>
          <a:stretch/>
        </p:blipFill>
        <p:spPr>
          <a:xfrm flipH="1">
            <a:off x="0" y="0"/>
            <a:ext cx="12191999" cy="6858000"/>
          </a:xfrm>
          <a:prstGeom prst="rect">
            <a:avLst/>
          </a:prstGeom>
        </p:spPr>
      </p:pic>
      <p:sp>
        <p:nvSpPr>
          <p:cNvPr id="13" name="矩形 12">
            <a:extLst>
              <a:ext uri="{FF2B5EF4-FFF2-40B4-BE49-F238E27FC236}">
                <a16:creationId xmlns:a16="http://schemas.microsoft.com/office/drawing/2014/main" id="{7AF865D5-D5FF-49A6-BD46-6F56E6DE07F7}"/>
              </a:ext>
            </a:extLst>
          </p:cNvPr>
          <p:cNvSpPr/>
          <p:nvPr/>
        </p:nvSpPr>
        <p:spPr>
          <a:xfrm>
            <a:off x="0" y="0"/>
            <a:ext cx="9816029" cy="6858000"/>
          </a:xfrm>
          <a:prstGeom prst="rect">
            <a:avLst/>
          </a:prstGeom>
          <a:gradFill>
            <a:gsLst>
              <a:gs pos="0">
                <a:schemeClr val="tx1"/>
              </a:gs>
              <a:gs pos="42000">
                <a:srgbClr val="000000">
                  <a:alpha val="54000"/>
                </a:srgbClr>
              </a:gs>
              <a:gs pos="90000">
                <a:schemeClr val="tx1">
                  <a:alpha val="0"/>
                </a:schemeClr>
              </a:gs>
            </a:gsLst>
            <a:lin ang="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4732D75-2832-463B-8606-574B1EEFB56D}"/>
              </a:ext>
            </a:extLst>
          </p:cNvPr>
          <p:cNvGrpSpPr/>
          <p:nvPr/>
        </p:nvGrpSpPr>
        <p:grpSpPr>
          <a:xfrm>
            <a:off x="856813" y="724291"/>
            <a:ext cx="548974" cy="857558"/>
            <a:chOff x="856813" y="724291"/>
            <a:chExt cx="548974" cy="857558"/>
          </a:xfrm>
        </p:grpSpPr>
        <p:sp>
          <p:nvSpPr>
            <p:cNvPr id="31" name="椭圆 30">
              <a:extLst>
                <a:ext uri="{FF2B5EF4-FFF2-40B4-BE49-F238E27FC236}">
                  <a16:creationId xmlns:a16="http://schemas.microsoft.com/office/drawing/2014/main" id="{E1B2A238-225E-493B-AF92-534E59C4B7B7}"/>
                </a:ext>
              </a:extLst>
            </p:cNvPr>
            <p:cNvSpPr/>
            <p:nvPr/>
          </p:nvSpPr>
          <p:spPr>
            <a:xfrm>
              <a:off x="1384187" y="74612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C3704CC-D4EB-4025-8475-613D41127615}"/>
                </a:ext>
              </a:extLst>
            </p:cNvPr>
            <p:cNvSpPr/>
            <p:nvPr/>
          </p:nvSpPr>
          <p:spPr>
            <a:xfrm>
              <a:off x="1384187" y="82808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5B754D4-1501-447A-AD99-D69C493107F6}"/>
                </a:ext>
              </a:extLst>
            </p:cNvPr>
            <p:cNvSpPr/>
            <p:nvPr/>
          </p:nvSpPr>
          <p:spPr>
            <a:xfrm>
              <a:off x="1384187" y="91005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34B1804-2E57-4AEF-A48D-64A3DF9E6B7F}"/>
                </a:ext>
              </a:extLst>
            </p:cNvPr>
            <p:cNvSpPr/>
            <p:nvPr/>
          </p:nvSpPr>
          <p:spPr>
            <a:xfrm>
              <a:off x="1384187" y="99201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4DBBDFEE-DAEE-45CB-B305-AAF27B6D264B}"/>
                </a:ext>
              </a:extLst>
            </p:cNvPr>
            <p:cNvSpPr/>
            <p:nvPr/>
          </p:nvSpPr>
          <p:spPr>
            <a:xfrm>
              <a:off x="1384187" y="107398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600A8FCF-1F8A-427A-8F41-1D88D6036364}"/>
                </a:ext>
              </a:extLst>
            </p:cNvPr>
            <p:cNvSpPr/>
            <p:nvPr/>
          </p:nvSpPr>
          <p:spPr>
            <a:xfrm>
              <a:off x="1384187" y="115594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EF27323D-9A8D-4943-8CCA-7E239DE4BB3C}"/>
                </a:ext>
              </a:extLst>
            </p:cNvPr>
            <p:cNvSpPr/>
            <p:nvPr/>
          </p:nvSpPr>
          <p:spPr>
            <a:xfrm>
              <a:off x="1384187" y="123271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AA6499F0-DB90-4200-B7D2-E5CEA81C8E01}"/>
                </a:ext>
              </a:extLst>
            </p:cNvPr>
            <p:cNvSpPr/>
            <p:nvPr/>
          </p:nvSpPr>
          <p:spPr>
            <a:xfrm>
              <a:off x="1384187" y="1314683"/>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83F0ABA-9516-43C9-A730-BBFCEB35E3B5}"/>
                </a:ext>
              </a:extLst>
            </p:cNvPr>
            <p:cNvSpPr/>
            <p:nvPr/>
          </p:nvSpPr>
          <p:spPr>
            <a:xfrm>
              <a:off x="1384187" y="139664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74274D6D-E843-4FFB-BF9C-57440B2D805C}"/>
                </a:ext>
              </a:extLst>
            </p:cNvPr>
            <p:cNvSpPr/>
            <p:nvPr/>
          </p:nvSpPr>
          <p:spPr>
            <a:xfrm>
              <a:off x="1384187" y="1478284"/>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E8E8675-4627-4B35-98FB-61FD5E0003A4}"/>
                </a:ext>
              </a:extLst>
            </p:cNvPr>
            <p:cNvSpPr/>
            <p:nvPr/>
          </p:nvSpPr>
          <p:spPr>
            <a:xfrm>
              <a:off x="138418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ECF3ECC-8442-4C55-838B-579A54128E0A}"/>
                </a:ext>
              </a:extLst>
            </p:cNvPr>
            <p:cNvSpPr/>
            <p:nvPr/>
          </p:nvSpPr>
          <p:spPr>
            <a:xfrm>
              <a:off x="1130109"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31DDD90-966C-4E07-8C69-39F6BAE80DEC}"/>
                </a:ext>
              </a:extLst>
            </p:cNvPr>
            <p:cNvSpPr/>
            <p:nvPr/>
          </p:nvSpPr>
          <p:spPr>
            <a:xfrm>
              <a:off x="1214802"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1F1FBD7-9EEC-4BE8-8CBE-7F559C38B2DE}"/>
                </a:ext>
              </a:extLst>
            </p:cNvPr>
            <p:cNvSpPr/>
            <p:nvPr/>
          </p:nvSpPr>
          <p:spPr>
            <a:xfrm>
              <a:off x="1299495"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B82AFE7-B469-4791-BBF5-EEC4B4302305}"/>
                </a:ext>
              </a:extLst>
            </p:cNvPr>
            <p:cNvSpPr/>
            <p:nvPr/>
          </p:nvSpPr>
          <p:spPr>
            <a:xfrm>
              <a:off x="877134"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FC00EF9F-37BE-4391-AF03-798DFC626DD4}"/>
                </a:ext>
              </a:extLst>
            </p:cNvPr>
            <p:cNvSpPr/>
            <p:nvPr/>
          </p:nvSpPr>
          <p:spPr>
            <a:xfrm>
              <a:off x="96182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5874D99-B129-4445-B2FA-2EFFBC4ECD90}"/>
                </a:ext>
              </a:extLst>
            </p:cNvPr>
            <p:cNvSpPr/>
            <p:nvPr/>
          </p:nvSpPr>
          <p:spPr>
            <a:xfrm>
              <a:off x="1046520"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1EC826A0-96A0-46D7-98A0-7720D43511C8}"/>
                </a:ext>
              </a:extLst>
            </p:cNvPr>
            <p:cNvGrpSpPr/>
            <p:nvPr/>
          </p:nvGrpSpPr>
          <p:grpSpPr>
            <a:xfrm>
              <a:off x="856813" y="724291"/>
              <a:ext cx="513200" cy="825110"/>
              <a:chOff x="940896" y="724291"/>
              <a:chExt cx="513200" cy="825110"/>
            </a:xfrm>
          </p:grpSpPr>
          <p:sp>
            <p:nvSpPr>
              <p:cNvPr id="9" name="文本框 8">
                <a:extLst>
                  <a:ext uri="{FF2B5EF4-FFF2-40B4-BE49-F238E27FC236}">
                    <a16:creationId xmlns:a16="http://schemas.microsoft.com/office/drawing/2014/main" id="{228A0A58-8145-415A-A251-55E5079860DE}"/>
                  </a:ext>
                </a:extLst>
              </p:cNvPr>
              <p:cNvSpPr txBox="1"/>
              <p:nvPr/>
            </p:nvSpPr>
            <p:spPr>
              <a:xfrm>
                <a:off x="940896" y="773741"/>
                <a:ext cx="513200" cy="549381"/>
              </a:xfrm>
              <a:prstGeom prst="rect">
                <a:avLst/>
              </a:prstGeom>
              <a:noFill/>
            </p:spPr>
            <p:txBody>
              <a:bodyPr wrap="square" rtlCol="0">
                <a:spAutoFit/>
              </a:bodyPr>
              <a:lstStyle/>
              <a:p>
                <a:pPr algn="dist">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20</a:t>
                </a:r>
              </a:p>
              <a:p>
                <a:pPr algn="dist">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25</a:t>
                </a:r>
                <a:endParaRPr lang="zh-CN" altLang="en-US" spc="300" dirty="0">
                  <a:solidFill>
                    <a:schemeClr val="bg1"/>
                  </a:solidFill>
                  <a:latin typeface="Yu Gothic UI Semibold" panose="020B0700000000000000" pitchFamily="34" charset="-128"/>
                  <a:ea typeface="Yu Gothic UI Semibold" panose="020B0700000000000000" pitchFamily="34" charset="-128"/>
                </a:endParaRPr>
              </a:p>
            </p:txBody>
          </p:sp>
          <p:grpSp>
            <p:nvGrpSpPr>
              <p:cNvPr id="50" name="组合 49">
                <a:extLst>
                  <a:ext uri="{FF2B5EF4-FFF2-40B4-BE49-F238E27FC236}">
                    <a16:creationId xmlns:a16="http://schemas.microsoft.com/office/drawing/2014/main" id="{2D875D2D-326D-4A23-B5A4-C0598FF50683}"/>
                  </a:ext>
                </a:extLst>
              </p:cNvPr>
              <p:cNvGrpSpPr/>
              <p:nvPr/>
            </p:nvGrpSpPr>
            <p:grpSpPr>
              <a:xfrm>
                <a:off x="940896" y="724291"/>
                <a:ext cx="494204" cy="825110"/>
                <a:chOff x="940896" y="724291"/>
                <a:chExt cx="494204" cy="825110"/>
              </a:xfrm>
            </p:grpSpPr>
            <p:sp>
              <p:nvSpPr>
                <p:cNvPr id="18" name="矩形 17">
                  <a:extLst>
                    <a:ext uri="{FF2B5EF4-FFF2-40B4-BE49-F238E27FC236}">
                      <a16:creationId xmlns:a16="http://schemas.microsoft.com/office/drawing/2014/main" id="{60DFBAF1-3B97-4732-937B-0085389B99D4}"/>
                    </a:ext>
                  </a:extLst>
                </p:cNvPr>
                <p:cNvSpPr/>
                <p:nvPr/>
              </p:nvSpPr>
              <p:spPr>
                <a:xfrm>
                  <a:off x="940896" y="724291"/>
                  <a:ext cx="494204" cy="825110"/>
                </a:xfrm>
                <a:prstGeom prst="rect">
                  <a:avLst/>
                </a:prstGeom>
                <a:noFill/>
                <a:ln w="28575">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56DC95E-074D-4EDD-81B6-8755D7A789C4}"/>
                    </a:ext>
                  </a:extLst>
                </p:cNvPr>
                <p:cNvSpPr/>
                <p:nvPr/>
              </p:nvSpPr>
              <p:spPr>
                <a:xfrm>
                  <a:off x="940897" y="1292339"/>
                  <a:ext cx="214804" cy="257062"/>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33D9EF3-D4AB-403E-920B-E84F5099AD42}"/>
                    </a:ext>
                  </a:extLst>
                </p:cNvPr>
                <p:cNvSpPr/>
                <p:nvPr/>
              </p:nvSpPr>
              <p:spPr>
                <a:xfrm>
                  <a:off x="1181013" y="129861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269ABFC-B300-466A-BBE7-4EEC17248E5C}"/>
                    </a:ext>
                  </a:extLst>
                </p:cNvPr>
                <p:cNvSpPr/>
                <p:nvPr/>
              </p:nvSpPr>
              <p:spPr>
                <a:xfrm>
                  <a:off x="1181013" y="1380577"/>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C9E85F5-3806-4C1E-B41F-647BD1B75468}"/>
                    </a:ext>
                  </a:extLst>
                </p:cNvPr>
                <p:cNvSpPr/>
                <p:nvPr/>
              </p:nvSpPr>
              <p:spPr>
                <a:xfrm>
                  <a:off x="1181013" y="146254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44AC742-9086-4304-B9BA-04F5C0184DFB}"/>
                    </a:ext>
                  </a:extLst>
                </p:cNvPr>
                <p:cNvSpPr/>
                <p:nvPr/>
              </p:nvSpPr>
              <p:spPr>
                <a:xfrm>
                  <a:off x="1262337" y="129861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6B25B6E-B06A-40A5-8120-EC7AC3F42D2D}"/>
                    </a:ext>
                  </a:extLst>
                </p:cNvPr>
                <p:cNvSpPr/>
                <p:nvPr/>
              </p:nvSpPr>
              <p:spPr>
                <a:xfrm>
                  <a:off x="1262337" y="1380577"/>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A745E3B-7852-4A16-9523-D322F848B2B2}"/>
                    </a:ext>
                  </a:extLst>
                </p:cNvPr>
                <p:cNvSpPr/>
                <p:nvPr/>
              </p:nvSpPr>
              <p:spPr>
                <a:xfrm>
                  <a:off x="1262337" y="146254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B6F1AB9-8407-4603-9D5B-CA26784B8C98}"/>
                    </a:ext>
                  </a:extLst>
                </p:cNvPr>
                <p:cNvSpPr/>
                <p:nvPr/>
              </p:nvSpPr>
              <p:spPr>
                <a:xfrm>
                  <a:off x="1335159" y="129861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3D3EEDA-4A2C-4948-9A03-E5E8AA760DB4}"/>
                    </a:ext>
                  </a:extLst>
                </p:cNvPr>
                <p:cNvSpPr/>
                <p:nvPr/>
              </p:nvSpPr>
              <p:spPr>
                <a:xfrm>
                  <a:off x="1335159" y="1380577"/>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A59F15D-ABB2-4ED1-9ED8-F3D638144B50}"/>
                    </a:ext>
                  </a:extLst>
                </p:cNvPr>
                <p:cNvSpPr/>
                <p:nvPr/>
              </p:nvSpPr>
              <p:spPr>
                <a:xfrm>
                  <a:off x="1335159" y="146254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pic>
        <p:nvPicPr>
          <p:cNvPr id="17" name="图片 16">
            <a:extLst>
              <a:ext uri="{FF2B5EF4-FFF2-40B4-BE49-F238E27FC236}">
                <a16:creationId xmlns:a16="http://schemas.microsoft.com/office/drawing/2014/main" id="{B885DF7B-0807-49CD-8629-76EF9C930E6C}"/>
              </a:ext>
            </a:extLst>
          </p:cNvPr>
          <p:cNvPicPr>
            <a:picLocks noChangeAspect="1"/>
          </p:cNvPicPr>
          <p:nvPr/>
        </p:nvPicPr>
        <p:blipFill rotWithShape="1">
          <a:blip r:embed="rId4">
            <a:duotone>
              <a:schemeClr val="bg2">
                <a:shade val="45000"/>
                <a:satMod val="135000"/>
              </a:schemeClr>
              <a:prstClr val="white"/>
            </a:duotone>
            <a:alphaModFix amt="2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547" t="4285" r="32061" b="49844"/>
          <a:stretch/>
        </p:blipFill>
        <p:spPr>
          <a:xfrm>
            <a:off x="6428662" y="3920359"/>
            <a:ext cx="738658" cy="723266"/>
          </a:xfrm>
          <a:prstGeom prst="rect">
            <a:avLst/>
          </a:prstGeom>
        </p:spPr>
      </p:pic>
      <p:sp>
        <p:nvSpPr>
          <p:cNvPr id="52" name="文本框 51">
            <a:extLst>
              <a:ext uri="{FF2B5EF4-FFF2-40B4-BE49-F238E27FC236}">
                <a16:creationId xmlns:a16="http://schemas.microsoft.com/office/drawing/2014/main" id="{4E6CFE05-A8F6-4BBC-BD6E-3FC4F9B62E80}"/>
              </a:ext>
            </a:extLst>
          </p:cNvPr>
          <p:cNvSpPr txBox="1"/>
          <p:nvPr/>
        </p:nvSpPr>
        <p:spPr>
          <a:xfrm>
            <a:off x="6296847" y="1485401"/>
            <a:ext cx="6034851" cy="2276457"/>
          </a:xfrm>
          <a:prstGeom prst="rect">
            <a:avLst/>
          </a:prstGeom>
          <a:noFill/>
        </p:spPr>
        <p:txBody>
          <a:bodyPr wrap="square" rtlCol="0">
            <a:spAutoFit/>
          </a:bodyPr>
          <a:lstStyle/>
          <a:p>
            <a:pPr>
              <a:lnSpc>
                <a:spcPct val="130000"/>
              </a:lnSpc>
            </a:pPr>
            <a:r>
              <a:rPr lang="en-US" altLang="zh-CN" sz="2800" spc="200">
                <a:solidFill>
                  <a:schemeClr val="bg1"/>
                </a:solidFill>
                <a:latin typeface="Microsoft YaHei UI Light" panose="020B0502040204020203" pitchFamily="34" charset="-122"/>
                <a:ea typeface="Microsoft YaHei UI Light" panose="020B0502040204020203" pitchFamily="34" charset="-122"/>
              </a:rPr>
              <a:t>Universal data-based method for reconstructing complex networks with binary-state dynamics</a:t>
            </a:r>
            <a:endParaRPr lang="zh-CN" altLang="en-US" sz="2800" spc="200" dirty="0">
              <a:solidFill>
                <a:schemeClr val="bg1"/>
              </a:solidFill>
              <a:latin typeface="Microsoft YaHei UI Light" panose="020B0502040204020203" pitchFamily="34" charset="-122"/>
              <a:ea typeface="Microsoft YaHei UI Light" panose="020B0502040204020203" pitchFamily="34" charset="-122"/>
            </a:endParaRPr>
          </a:p>
        </p:txBody>
      </p:sp>
      <p:sp>
        <p:nvSpPr>
          <p:cNvPr id="53" name="文本框 52">
            <a:extLst>
              <a:ext uri="{FF2B5EF4-FFF2-40B4-BE49-F238E27FC236}">
                <a16:creationId xmlns:a16="http://schemas.microsoft.com/office/drawing/2014/main" id="{788A9D77-1CB7-4378-A064-FA0C242D1CD6}"/>
              </a:ext>
            </a:extLst>
          </p:cNvPr>
          <p:cNvSpPr txBox="1"/>
          <p:nvPr/>
        </p:nvSpPr>
        <p:spPr>
          <a:xfrm>
            <a:off x="9145974" y="5372599"/>
            <a:ext cx="2145139" cy="664093"/>
          </a:xfrm>
          <a:prstGeom prst="rect">
            <a:avLst/>
          </a:prstGeom>
          <a:noFill/>
        </p:spPr>
        <p:txBody>
          <a:bodyPr wrap="none" rtlCol="0">
            <a:spAutoFit/>
          </a:bodyPr>
          <a:lstStyle/>
          <a:p>
            <a:pPr algn="r">
              <a:lnSpc>
                <a:spcPct val="120000"/>
              </a:lnSpc>
            </a:pPr>
            <a:r>
              <a:rPr lang="zh-CN" altLang="en-US" sz="1600" dirty="0">
                <a:solidFill>
                  <a:schemeClr val="bg1"/>
                </a:solidFill>
              </a:rPr>
              <a:t>汇报人：郭剑华</a:t>
            </a:r>
            <a:endParaRPr lang="en-US" altLang="zh-CN" sz="1600" dirty="0">
              <a:solidFill>
                <a:schemeClr val="bg1"/>
              </a:solidFill>
            </a:endParaRPr>
          </a:p>
          <a:p>
            <a:pPr algn="r">
              <a:lnSpc>
                <a:spcPct val="120000"/>
              </a:lnSpc>
            </a:pPr>
            <a:r>
              <a:rPr lang="zh-CN" altLang="en-US" sz="1600" dirty="0">
                <a:solidFill>
                  <a:schemeClr val="bg1"/>
                </a:solidFill>
              </a:rPr>
              <a:t>时间：</a:t>
            </a:r>
            <a:r>
              <a:rPr lang="en-US" altLang="zh-CN" sz="1600" dirty="0">
                <a:solidFill>
                  <a:schemeClr val="bg1"/>
                </a:solidFill>
              </a:rPr>
              <a:t>2025</a:t>
            </a:r>
            <a:r>
              <a:rPr lang="zh-CN" altLang="en-US" sz="1600" dirty="0">
                <a:solidFill>
                  <a:schemeClr val="bg1"/>
                </a:solidFill>
              </a:rPr>
              <a:t>年</a:t>
            </a:r>
            <a:r>
              <a:rPr lang="en-US" altLang="zh-CN" sz="1600" dirty="0">
                <a:solidFill>
                  <a:schemeClr val="bg1"/>
                </a:solidFill>
              </a:rPr>
              <a:t>4</a:t>
            </a:r>
            <a:r>
              <a:rPr lang="zh-CN" altLang="en-US" sz="1600" dirty="0">
                <a:solidFill>
                  <a:schemeClr val="bg1"/>
                </a:solidFill>
              </a:rPr>
              <a:t>月</a:t>
            </a:r>
            <a:r>
              <a:rPr lang="en-US" altLang="zh-CN" sz="1600" dirty="0">
                <a:solidFill>
                  <a:schemeClr val="bg1"/>
                </a:solidFill>
              </a:rPr>
              <a:t>24</a:t>
            </a:r>
            <a:r>
              <a:rPr lang="zh-CN" altLang="en-US" sz="1600" dirty="0">
                <a:solidFill>
                  <a:schemeClr val="bg1"/>
                </a:solidFill>
              </a:rPr>
              <a:t>日</a:t>
            </a:r>
            <a:endParaRPr lang="en-US" altLang="zh-CN" sz="1600" dirty="0">
              <a:solidFill>
                <a:schemeClr val="bg1"/>
              </a:solidFill>
            </a:endParaRPr>
          </a:p>
        </p:txBody>
      </p:sp>
      <p:cxnSp>
        <p:nvCxnSpPr>
          <p:cNvPr id="55" name="直接连接符 54">
            <a:extLst>
              <a:ext uri="{FF2B5EF4-FFF2-40B4-BE49-F238E27FC236}">
                <a16:creationId xmlns:a16="http://schemas.microsoft.com/office/drawing/2014/main" id="{21896C4A-98B8-4C7B-9A66-BBB59D6AFB20}"/>
              </a:ext>
            </a:extLst>
          </p:cNvPr>
          <p:cNvCxnSpPr/>
          <p:nvPr/>
        </p:nvCxnSpPr>
        <p:spPr>
          <a:xfrm>
            <a:off x="6632154" y="5192371"/>
            <a:ext cx="4583017" cy="0"/>
          </a:xfrm>
          <a:prstGeom prst="line">
            <a:avLst/>
          </a:prstGeom>
          <a:ln w="76200">
            <a:gradFill>
              <a:gsLst>
                <a:gs pos="100000">
                  <a:srgbClr val="940A40"/>
                </a:gs>
                <a:gs pos="65000">
                  <a:srgbClr val="940A40">
                    <a:alpha val="61000"/>
                  </a:srgbClr>
                </a:gs>
                <a:gs pos="21000">
                  <a:srgbClr val="940A4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62" name="任意多边形: 形状 61">
            <a:extLst>
              <a:ext uri="{FF2B5EF4-FFF2-40B4-BE49-F238E27FC236}">
                <a16:creationId xmlns:a16="http://schemas.microsoft.com/office/drawing/2014/main" id="{D73112C8-3B4F-404F-8CD2-A0567E8BBE8D}"/>
              </a:ext>
            </a:extLst>
          </p:cNvPr>
          <p:cNvSpPr/>
          <p:nvPr/>
        </p:nvSpPr>
        <p:spPr>
          <a:xfrm>
            <a:off x="2417380" y="1254318"/>
            <a:ext cx="2911365" cy="4403834"/>
          </a:xfrm>
          <a:custGeom>
            <a:avLst/>
            <a:gdLst>
              <a:gd name="connsiteX0" fmla="*/ 0 w 2732689"/>
              <a:gd name="connsiteY0" fmla="*/ 189186 h 4256689"/>
              <a:gd name="connsiteX1" fmla="*/ 2669627 w 2732689"/>
              <a:gd name="connsiteY1" fmla="*/ 0 h 4256689"/>
              <a:gd name="connsiteX2" fmla="*/ 2732689 w 2732689"/>
              <a:gd name="connsiteY2" fmla="*/ 4256689 h 4256689"/>
              <a:gd name="connsiteX3" fmla="*/ 0 w 2732689"/>
              <a:gd name="connsiteY3" fmla="*/ 189186 h 4256689"/>
              <a:gd name="connsiteX0" fmla="*/ 0 w 2732689"/>
              <a:gd name="connsiteY0" fmla="*/ 189186 h 4403834"/>
              <a:gd name="connsiteX1" fmla="*/ 2669627 w 2732689"/>
              <a:gd name="connsiteY1" fmla="*/ 0 h 4403834"/>
              <a:gd name="connsiteX2" fmla="*/ 2732689 w 2732689"/>
              <a:gd name="connsiteY2" fmla="*/ 4403834 h 4403834"/>
              <a:gd name="connsiteX3" fmla="*/ 0 w 2732689"/>
              <a:gd name="connsiteY3" fmla="*/ 189186 h 4403834"/>
              <a:gd name="connsiteX0" fmla="*/ 0 w 2732689"/>
              <a:gd name="connsiteY0" fmla="*/ 115614 h 4403834"/>
              <a:gd name="connsiteX1" fmla="*/ 2669627 w 2732689"/>
              <a:gd name="connsiteY1" fmla="*/ 0 h 4403834"/>
              <a:gd name="connsiteX2" fmla="*/ 2732689 w 2732689"/>
              <a:gd name="connsiteY2" fmla="*/ 4403834 h 4403834"/>
              <a:gd name="connsiteX3" fmla="*/ 0 w 2732689"/>
              <a:gd name="connsiteY3" fmla="*/ 115614 h 4403834"/>
              <a:gd name="connsiteX0" fmla="*/ 0 w 2911365"/>
              <a:gd name="connsiteY0" fmla="*/ 136635 h 4403834"/>
              <a:gd name="connsiteX1" fmla="*/ 2848303 w 2911365"/>
              <a:gd name="connsiteY1" fmla="*/ 0 h 4403834"/>
              <a:gd name="connsiteX2" fmla="*/ 2911365 w 2911365"/>
              <a:gd name="connsiteY2" fmla="*/ 4403834 h 4403834"/>
              <a:gd name="connsiteX3" fmla="*/ 0 w 2911365"/>
              <a:gd name="connsiteY3" fmla="*/ 136635 h 4403834"/>
            </a:gdLst>
            <a:ahLst/>
            <a:cxnLst>
              <a:cxn ang="0">
                <a:pos x="connsiteX0" y="connsiteY0"/>
              </a:cxn>
              <a:cxn ang="0">
                <a:pos x="connsiteX1" y="connsiteY1"/>
              </a:cxn>
              <a:cxn ang="0">
                <a:pos x="connsiteX2" y="connsiteY2"/>
              </a:cxn>
              <a:cxn ang="0">
                <a:pos x="connsiteX3" y="connsiteY3"/>
              </a:cxn>
            </a:cxnLst>
            <a:rect l="l" t="t" r="r" b="b"/>
            <a:pathLst>
              <a:path w="2911365" h="4403834">
                <a:moveTo>
                  <a:pt x="0" y="136635"/>
                </a:moveTo>
                <a:lnTo>
                  <a:pt x="2848303" y="0"/>
                </a:lnTo>
                <a:lnTo>
                  <a:pt x="2911365" y="4403834"/>
                </a:lnTo>
                <a:lnTo>
                  <a:pt x="0" y="136635"/>
                </a:lnTo>
                <a:close/>
              </a:path>
            </a:pathLst>
          </a:custGeom>
          <a:solidFill>
            <a:srgbClr val="940A4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4AA90483-1A96-45C4-B876-BC506A034E94}"/>
              </a:ext>
            </a:extLst>
          </p:cNvPr>
          <p:cNvSpPr/>
          <p:nvPr/>
        </p:nvSpPr>
        <p:spPr>
          <a:xfrm>
            <a:off x="5265680" y="1251229"/>
            <a:ext cx="820793" cy="1755228"/>
          </a:xfrm>
          <a:custGeom>
            <a:avLst/>
            <a:gdLst>
              <a:gd name="connsiteX0" fmla="*/ 42042 w 830318"/>
              <a:gd name="connsiteY0" fmla="*/ 1755228 h 1755228"/>
              <a:gd name="connsiteX1" fmla="*/ 0 w 830318"/>
              <a:gd name="connsiteY1" fmla="*/ 0 h 1755228"/>
              <a:gd name="connsiteX2" fmla="*/ 830318 w 830318"/>
              <a:gd name="connsiteY2" fmla="*/ 136635 h 1755228"/>
              <a:gd name="connsiteX3" fmla="*/ 42042 w 830318"/>
              <a:gd name="connsiteY3" fmla="*/ 1755228 h 1755228"/>
              <a:gd name="connsiteX0" fmla="*/ 42042 w 820793"/>
              <a:gd name="connsiteY0" fmla="*/ 1755228 h 1755228"/>
              <a:gd name="connsiteX1" fmla="*/ 0 w 820793"/>
              <a:gd name="connsiteY1" fmla="*/ 0 h 1755228"/>
              <a:gd name="connsiteX2" fmla="*/ 820793 w 820793"/>
              <a:gd name="connsiteY2" fmla="*/ 162035 h 1755228"/>
              <a:gd name="connsiteX3" fmla="*/ 42042 w 820793"/>
              <a:gd name="connsiteY3" fmla="*/ 1755228 h 1755228"/>
              <a:gd name="connsiteX0" fmla="*/ 30930 w 820793"/>
              <a:gd name="connsiteY0" fmla="*/ 1755228 h 1755228"/>
              <a:gd name="connsiteX1" fmla="*/ 0 w 820793"/>
              <a:gd name="connsiteY1" fmla="*/ 0 h 1755228"/>
              <a:gd name="connsiteX2" fmla="*/ 820793 w 820793"/>
              <a:gd name="connsiteY2" fmla="*/ 162035 h 1755228"/>
              <a:gd name="connsiteX3" fmla="*/ 30930 w 820793"/>
              <a:gd name="connsiteY3" fmla="*/ 1755228 h 1755228"/>
            </a:gdLst>
            <a:ahLst/>
            <a:cxnLst>
              <a:cxn ang="0">
                <a:pos x="connsiteX0" y="connsiteY0"/>
              </a:cxn>
              <a:cxn ang="0">
                <a:pos x="connsiteX1" y="connsiteY1"/>
              </a:cxn>
              <a:cxn ang="0">
                <a:pos x="connsiteX2" y="connsiteY2"/>
              </a:cxn>
              <a:cxn ang="0">
                <a:pos x="connsiteX3" y="connsiteY3"/>
              </a:cxn>
            </a:cxnLst>
            <a:rect l="l" t="t" r="r" b="b"/>
            <a:pathLst>
              <a:path w="820793" h="1755228">
                <a:moveTo>
                  <a:pt x="30930" y="1755228"/>
                </a:moveTo>
                <a:lnTo>
                  <a:pt x="0" y="0"/>
                </a:lnTo>
                <a:lnTo>
                  <a:pt x="820793" y="162035"/>
                </a:lnTo>
                <a:lnTo>
                  <a:pt x="30930" y="1755228"/>
                </a:lnTo>
                <a:close/>
              </a:path>
            </a:pathLst>
          </a:custGeom>
          <a:solidFill>
            <a:srgbClr val="940A4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093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anim calcmode="lin" valueType="num">
                                      <p:cBhvr>
                                        <p:cTn id="13" dur="500" fill="hold"/>
                                        <p:tgtEl>
                                          <p:spTgt spid="62"/>
                                        </p:tgtEl>
                                        <p:attrNameLst>
                                          <p:attrName>ppt_x</p:attrName>
                                        </p:attrNameLst>
                                      </p:cBhvr>
                                      <p:tavLst>
                                        <p:tav tm="0">
                                          <p:val>
                                            <p:strVal val="#ppt_x"/>
                                          </p:val>
                                        </p:tav>
                                        <p:tav tm="100000">
                                          <p:val>
                                            <p:strVal val="#ppt_x"/>
                                          </p:val>
                                        </p:tav>
                                      </p:tavLst>
                                    </p:anim>
                                    <p:anim calcmode="lin" valueType="num">
                                      <p:cBhvr>
                                        <p:cTn id="14" dur="5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anim calcmode="lin" valueType="num">
                                      <p:cBhvr>
                                        <p:cTn id="18" dur="500" fill="hold"/>
                                        <p:tgtEl>
                                          <p:spTgt spid="63"/>
                                        </p:tgtEl>
                                        <p:attrNameLst>
                                          <p:attrName>ppt_x</p:attrName>
                                        </p:attrNameLst>
                                      </p:cBhvr>
                                      <p:tavLst>
                                        <p:tav tm="0">
                                          <p:val>
                                            <p:strVal val="#ppt_x"/>
                                          </p:val>
                                        </p:tav>
                                        <p:tav tm="100000">
                                          <p:val>
                                            <p:strVal val="#ppt_x"/>
                                          </p:val>
                                        </p:tav>
                                      </p:tavLst>
                                    </p:anim>
                                    <p:anim calcmode="lin" valueType="num">
                                      <p:cBhvr>
                                        <p:cTn id="19" dur="500" fill="hold"/>
                                        <p:tgtEl>
                                          <p:spTgt spid="63"/>
                                        </p:tgtEl>
                                        <p:attrNameLst>
                                          <p:attrName>ppt_y</p:attrName>
                                        </p:attrNameLst>
                                      </p:cBhvr>
                                      <p:tavLst>
                                        <p:tav tm="0">
                                          <p:val>
                                            <p:strVal val="#ppt_y+.1"/>
                                          </p:val>
                                        </p:tav>
                                        <p:tav tm="100000">
                                          <p:val>
                                            <p:strVal val="#ppt_y"/>
                                          </p:val>
                                        </p:tav>
                                      </p:tavLst>
                                    </p:anim>
                                  </p:childTnLst>
                                </p:cTn>
                              </p:par>
                              <p:par>
                                <p:cTn id="20" presetID="55" presetClass="entr" presetSubtype="0" fill="hold" grpId="0" nodeType="withEffect">
                                  <p:stCondLst>
                                    <p:cond delay="0"/>
                                  </p:stCondLst>
                                  <p:iterate type="lt">
                                    <p:tmPct val="10000"/>
                                  </p:iterate>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strVal val="#ppt_w*0.70"/>
                                          </p:val>
                                        </p:tav>
                                        <p:tav tm="100000">
                                          <p:val>
                                            <p:strVal val="#ppt_w"/>
                                          </p:val>
                                        </p:tav>
                                      </p:tavLst>
                                    </p:anim>
                                    <p:anim calcmode="lin" valueType="num">
                                      <p:cBhvr>
                                        <p:cTn id="23" dur="500" fill="hold"/>
                                        <p:tgtEl>
                                          <p:spTgt spid="52"/>
                                        </p:tgtEl>
                                        <p:attrNameLst>
                                          <p:attrName>ppt_h</p:attrName>
                                        </p:attrNameLst>
                                      </p:cBhvr>
                                      <p:tavLst>
                                        <p:tav tm="0">
                                          <p:val>
                                            <p:strVal val="#ppt_h"/>
                                          </p:val>
                                        </p:tav>
                                        <p:tav tm="100000">
                                          <p:val>
                                            <p:strVal val="#ppt_h"/>
                                          </p:val>
                                        </p:tav>
                                      </p:tavLst>
                                    </p:anim>
                                    <p:animEffect transition="in" filter="fade">
                                      <p:cBhvr>
                                        <p:cTn id="24" dur="500"/>
                                        <p:tgtEl>
                                          <p:spTgt spid="52"/>
                                        </p:tgtEl>
                                      </p:cBhvr>
                                    </p:animEffect>
                                  </p:childTnLst>
                                </p:cTn>
                              </p:par>
                              <p:par>
                                <p:cTn id="25" presetID="22" presetClass="entr" presetSubtype="2" fill="hold" nodeType="withEffect">
                                  <p:stCondLst>
                                    <p:cond delay="75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par>
                                <p:cTn id="28" presetID="55" presetClass="entr" presetSubtype="0" fill="hold" grpId="0" nodeType="withEffect">
                                  <p:stCondLst>
                                    <p:cond delay="1000"/>
                                  </p:stCondLst>
                                  <p:iterate type="wd">
                                    <p:tmPct val="5000"/>
                                  </p:iterate>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strVal val="#ppt_w*0.70"/>
                                          </p:val>
                                        </p:tav>
                                        <p:tav tm="100000">
                                          <p:val>
                                            <p:strVal val="#ppt_w"/>
                                          </p:val>
                                        </p:tav>
                                      </p:tavLst>
                                    </p:anim>
                                    <p:anim calcmode="lin" valueType="num">
                                      <p:cBhvr>
                                        <p:cTn id="31" dur="500" fill="hold"/>
                                        <p:tgtEl>
                                          <p:spTgt spid="53"/>
                                        </p:tgtEl>
                                        <p:attrNameLst>
                                          <p:attrName>ppt_h</p:attrName>
                                        </p:attrNameLst>
                                      </p:cBhvr>
                                      <p:tavLst>
                                        <p:tav tm="0">
                                          <p:val>
                                            <p:strVal val="#ppt_h"/>
                                          </p:val>
                                        </p:tav>
                                        <p:tav tm="100000">
                                          <p:val>
                                            <p:strVal val="#ppt_h"/>
                                          </p:val>
                                        </p:tav>
                                      </p:tavLst>
                                    </p:anim>
                                    <p:animEffect transition="in" filter="fade">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62" grpId="0" animBg="1"/>
      <p:bldP spid="6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96C93-C65D-2BA3-2950-0217CF539C81}"/>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56B86DC5-7030-465D-B4D4-6C3B7F6328DB}"/>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6809A7E-DC56-1DAB-2B23-D9327920CDCB}"/>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B78269B1-7CB1-A8AB-6F70-739B702168B6}"/>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2684C120-9D97-34BA-2043-F543DC5F1950}"/>
              </a:ext>
            </a:extLst>
          </p:cNvPr>
          <p:cNvCxnSpPr/>
          <p:nvPr/>
        </p:nvCxnSpPr>
        <p:spPr>
          <a:xfrm>
            <a:off x="1074800" y="961408"/>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2E50E57A-EBE0-BDB3-AD5F-01E267652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12" name="文本框 11">
            <a:extLst>
              <a:ext uri="{FF2B5EF4-FFF2-40B4-BE49-F238E27FC236}">
                <a16:creationId xmlns:a16="http://schemas.microsoft.com/office/drawing/2014/main" id="{27858FD0-B196-0ED9-7838-837B9794BDB8}"/>
              </a:ext>
            </a:extLst>
          </p:cNvPr>
          <p:cNvSpPr txBox="1"/>
          <p:nvPr/>
        </p:nvSpPr>
        <p:spPr>
          <a:xfrm>
            <a:off x="4007576" y="454228"/>
            <a:ext cx="3638093" cy="334707"/>
          </a:xfrm>
          <a:prstGeom prst="rect">
            <a:avLst/>
          </a:prstGeom>
          <a:noFill/>
        </p:spPr>
        <p:txBody>
          <a:bodyPr wrap="square">
            <a:spAutoFit/>
          </a:bodyPr>
          <a:lstStyle/>
          <a:p>
            <a:pPr algn="l" fontAlgn="base">
              <a:lnSpc>
                <a:spcPts val="1800"/>
              </a:lnSpc>
            </a:pPr>
            <a:r>
              <a:rPr lang="zh-CN" altLang="en-US" sz="3200" b="1" i="0" dirty="0">
                <a:solidFill>
                  <a:srgbClr val="060607"/>
                </a:solidFill>
                <a:effectLst/>
                <a:latin typeface="宋体" panose="02010600030101010101" pitchFamily="2" charset="-122"/>
                <a:ea typeface="宋体" panose="02010600030101010101" pitchFamily="2" charset="-122"/>
              </a:rPr>
              <a:t>处理二元状态数据</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98E4A9B-5D26-2AF2-2A5F-E90A4FDCAC95}"/>
                  </a:ext>
                </a:extLst>
              </p:cNvPr>
              <p:cNvSpPr txBox="1"/>
              <p:nvPr/>
            </p:nvSpPr>
            <p:spPr>
              <a:xfrm>
                <a:off x="1974895" y="1091146"/>
                <a:ext cx="6680606" cy="663067"/>
              </a:xfrm>
              <a:prstGeom prst="rect">
                <a:avLst/>
              </a:prstGeom>
              <a:noFill/>
            </p:spPr>
            <p:txBody>
              <a:bodyPr wrap="square">
                <a:spAutoFit/>
              </a:bodyPr>
              <a:lstStyle/>
              <a:p>
                <a:r>
                  <a:rPr lang="zh-CN" altLang="en-US" b="0" i="0" dirty="0">
                    <a:solidFill>
                      <a:srgbClr val="060607"/>
                    </a:solidFill>
                    <a:effectLst/>
                    <a:latin typeface="-apple-system"/>
                  </a:rPr>
                  <a:t>文章提出了一种处理二元状态数据的程序，使得从概率 </a:t>
                </a:r>
                <a14:m>
                  <m:oMath xmlns:m="http://schemas.openxmlformats.org/officeDocument/2006/math">
                    <m:sSubSup>
                      <m:sSubSupPr>
                        <m:ctrlPr>
                          <a:rPr lang="en-US" altLang="zh-CN" i="1">
                            <a:solidFill>
                              <a:srgbClr val="060607"/>
                            </a:solidFill>
                            <a:latin typeface="Cambria Math" panose="02040503050406030204" pitchFamily="18" charset="0"/>
                          </a:rPr>
                        </m:ctrlPr>
                      </m:sSubSupPr>
                      <m:e>
                        <m:r>
                          <a:rPr lang="en-US" altLang="zh-CN" i="1">
                            <a:solidFill>
                              <a:srgbClr val="060607"/>
                            </a:solidFill>
                            <a:latin typeface="Cambria Math" panose="02040503050406030204" pitchFamily="18" charset="0"/>
                          </a:rPr>
                          <m:t>𝑃</m:t>
                        </m:r>
                      </m:e>
                      <m:sub>
                        <m:r>
                          <a:rPr lang="en-US" altLang="zh-CN" i="1">
                            <a:solidFill>
                              <a:srgbClr val="060607"/>
                            </a:solidFill>
                            <a:latin typeface="Cambria Math" panose="02040503050406030204" pitchFamily="18" charset="0"/>
                          </a:rPr>
                          <m:t>𝑖</m:t>
                        </m:r>
                      </m:sub>
                      <m:sup>
                        <m:r>
                          <a:rPr lang="en-US" altLang="zh-CN" i="1">
                            <a:solidFill>
                              <a:srgbClr val="060607"/>
                            </a:solidFill>
                            <a:latin typeface="Cambria Math" panose="02040503050406030204" pitchFamily="18" charset="0"/>
                          </a:rPr>
                          <m:t>01</m:t>
                        </m:r>
                      </m:sup>
                    </m:sSubSup>
                    <m:r>
                      <a:rPr lang="en-US" altLang="zh-CN" i="1">
                        <a:solidFill>
                          <a:srgbClr val="060607"/>
                        </a:solidFill>
                        <a:latin typeface="Cambria Math" panose="02040503050406030204" pitchFamily="18" charset="0"/>
                      </a:rPr>
                      <m:t>(</m:t>
                    </m:r>
                    <m:r>
                      <a:rPr lang="en-US" altLang="zh-CN" i="1">
                        <a:solidFill>
                          <a:srgbClr val="060607"/>
                        </a:solidFill>
                        <a:latin typeface="Cambria Math" panose="02040503050406030204" pitchFamily="18" charset="0"/>
                      </a:rPr>
                      <m:t>𝑡</m:t>
                    </m:r>
                    <m:r>
                      <a:rPr lang="en-US" altLang="zh-CN" i="1">
                        <a:solidFill>
                          <a:srgbClr val="060607"/>
                        </a:solidFill>
                        <a:latin typeface="Cambria Math" panose="02040503050406030204" pitchFamily="18" charset="0"/>
                      </a:rPr>
                      <m:t>)</m:t>
                    </m:r>
                  </m:oMath>
                </a14:m>
                <a:r>
                  <a:rPr lang="zh-CN" altLang="en-US" b="0" i="0" dirty="0">
                    <a:solidFill>
                      <a:srgbClr val="060607"/>
                    </a:solidFill>
                    <a:effectLst/>
                    <a:latin typeface="-apple-system"/>
                  </a:rPr>
                  <a:t>估计转换概率成为可能，从而可以求解 </a:t>
                </a:r>
                <a14:m>
                  <m:oMath xmlns:m="http://schemas.openxmlformats.org/officeDocument/2006/math">
                    <m:d>
                      <m:dPr>
                        <m:begChr m:val="{"/>
                        <m:endChr m:val="}"/>
                        <m:ctrlPr>
                          <a:rPr lang="en-US" altLang="zh-CN" b="0" i="1" dirty="0" smtClean="0">
                            <a:solidFill>
                              <a:srgbClr val="060607"/>
                            </a:solidFill>
                            <a:effectLst/>
                            <a:latin typeface="Cambria Math" panose="02040503050406030204" pitchFamily="18" charset="0"/>
                          </a:rPr>
                        </m:ctrlPr>
                      </m:dPr>
                      <m:e>
                        <m:r>
                          <a:rPr lang="en-US" altLang="zh-CN" i="1" dirty="0">
                            <a:solidFill>
                              <a:srgbClr val="060607"/>
                            </a:solidFill>
                            <a:latin typeface="Cambria Math" panose="02040503050406030204" pitchFamily="18" charset="0"/>
                          </a:rPr>
                          <m:t>𝑎𝑖𝑗</m:t>
                        </m:r>
                        <m:r>
                          <a:rPr lang="zh-CN" altLang="en-US" i="1" dirty="0">
                            <a:solidFill>
                              <a:srgbClr val="060607"/>
                            </a:solidFill>
                            <a:latin typeface="Cambria Math" panose="02040503050406030204" pitchFamily="18" charset="0"/>
                          </a:rPr>
                          <m:t>​</m:t>
                        </m:r>
                      </m:e>
                    </m:d>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a:t>
                </a:r>
                <a:endParaRPr lang="zh-CN" altLang="en-US" dirty="0"/>
              </a:p>
            </p:txBody>
          </p:sp>
        </mc:Choice>
        <mc:Fallback xmlns="">
          <p:sp>
            <p:nvSpPr>
              <p:cNvPr id="13" name="文本框 12">
                <a:extLst>
                  <a:ext uri="{FF2B5EF4-FFF2-40B4-BE49-F238E27FC236}">
                    <a16:creationId xmlns:a16="http://schemas.microsoft.com/office/drawing/2014/main" id="{C98E4A9B-5D26-2AF2-2A5F-E90A4FDCAC95}"/>
                  </a:ext>
                </a:extLst>
              </p:cNvPr>
              <p:cNvSpPr txBox="1">
                <a:spLocks noRot="1" noChangeAspect="1" noMove="1" noResize="1" noEditPoints="1" noAdjustHandles="1" noChangeArrowheads="1" noChangeShapeType="1" noTextEdit="1"/>
              </p:cNvSpPr>
              <p:nvPr/>
            </p:nvSpPr>
            <p:spPr>
              <a:xfrm>
                <a:off x="1974895" y="1091146"/>
                <a:ext cx="6680606" cy="663067"/>
              </a:xfrm>
              <a:prstGeom prst="rect">
                <a:avLst/>
              </a:prstGeom>
              <a:blipFill>
                <a:blip r:embed="rId4"/>
                <a:stretch>
                  <a:fillRect l="-821" t="-6422" b="-11009"/>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1C370DCE-0246-C0B6-ECC6-6AB2201DDC2F}"/>
              </a:ext>
            </a:extLst>
          </p:cNvPr>
          <p:cNvPicPr>
            <a:picLocks noChangeAspect="1"/>
          </p:cNvPicPr>
          <p:nvPr/>
        </p:nvPicPr>
        <p:blipFill>
          <a:blip r:embed="rId5"/>
          <a:stretch>
            <a:fillRect/>
          </a:stretch>
        </p:blipFill>
        <p:spPr>
          <a:xfrm>
            <a:off x="803165" y="2049945"/>
            <a:ext cx="9989063" cy="4426177"/>
          </a:xfrm>
          <a:prstGeom prst="rect">
            <a:avLst/>
          </a:prstGeom>
        </p:spPr>
      </p:pic>
    </p:spTree>
    <p:extLst>
      <p:ext uri="{BB962C8B-B14F-4D97-AF65-F5344CB8AC3E}">
        <p14:creationId xmlns:p14="http://schemas.microsoft.com/office/powerpoint/2010/main" val="217725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2E0B0-D064-AFA7-EFA6-FEC486EA86BF}"/>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CDF3DE0F-D430-D8E3-07D4-13BF651F9FAD}"/>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78D3ABD-CA14-991B-492A-9388069A4969}"/>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C4D1C3A4-1246-FDB0-EBA9-6B1B85318242}"/>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0960CE5C-DDE0-507D-B697-0C3B3FDC50D7}"/>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9C45F7F0-BF40-058B-EC79-2B1652841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198EBDE-8E5C-32D7-2898-C1EC22BB465E}"/>
                  </a:ext>
                </a:extLst>
              </p:cNvPr>
              <p:cNvSpPr txBox="1"/>
              <p:nvPr/>
            </p:nvSpPr>
            <p:spPr>
              <a:xfrm>
                <a:off x="1817828" y="1484769"/>
                <a:ext cx="6097218" cy="369332"/>
              </a:xfrm>
              <a:prstGeom prst="rect">
                <a:avLst/>
              </a:prstGeom>
              <a:noFill/>
            </p:spPr>
            <p:txBody>
              <a:bodyPr wrap="square">
                <a:spAutoFit/>
              </a:bodyPr>
              <a:lstStyle/>
              <a:p>
                <a:r>
                  <a:rPr lang="zh-CN" altLang="en-US" b="0" i="0" dirty="0">
                    <a:solidFill>
                      <a:srgbClr val="060607"/>
                    </a:solidFill>
                    <a:effectLst/>
                    <a:latin typeface="-apple-system"/>
                  </a:rPr>
                  <a:t>整个过程导致了 </a:t>
                </a:r>
                <a14:m>
                  <m:oMath xmlns:m="http://schemas.openxmlformats.org/officeDocument/2006/math">
                    <m:r>
                      <a:rPr lang="en-US" altLang="zh-CN" b="0" i="1" dirty="0" smtClean="0">
                        <a:solidFill>
                          <a:srgbClr val="060607"/>
                        </a:solidFill>
                        <a:effectLst/>
                        <a:latin typeface="Cambria Math" panose="02040503050406030204" pitchFamily="18" charset="0"/>
                      </a:rPr>
                      <m:t>𝐹</m:t>
                    </m:r>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的线性化，具有以下基于数据的关系：</a:t>
                </a:r>
                <a:endParaRPr lang="zh-CN" altLang="en-US" dirty="0"/>
              </a:p>
            </p:txBody>
          </p:sp>
        </mc:Choice>
        <mc:Fallback xmlns="">
          <p:sp>
            <p:nvSpPr>
              <p:cNvPr id="5" name="文本框 4">
                <a:extLst>
                  <a:ext uri="{FF2B5EF4-FFF2-40B4-BE49-F238E27FC236}">
                    <a16:creationId xmlns:a16="http://schemas.microsoft.com/office/drawing/2014/main" id="{3198EBDE-8E5C-32D7-2898-C1EC22BB465E}"/>
                  </a:ext>
                </a:extLst>
              </p:cNvPr>
              <p:cNvSpPr txBox="1">
                <a:spLocks noRot="1" noChangeAspect="1" noMove="1" noResize="1" noEditPoints="1" noAdjustHandles="1" noChangeArrowheads="1" noChangeShapeType="1" noTextEdit="1"/>
              </p:cNvSpPr>
              <p:nvPr/>
            </p:nvSpPr>
            <p:spPr>
              <a:xfrm>
                <a:off x="1817828" y="1484769"/>
                <a:ext cx="6097218" cy="369332"/>
              </a:xfrm>
              <a:prstGeom prst="rect">
                <a:avLst/>
              </a:prstGeom>
              <a:blipFill>
                <a:blip r:embed="rId3"/>
                <a:stretch>
                  <a:fillRect l="-800" t="-15000" b="-2166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03BE9BE-E0C4-79CB-D1C9-DD3E4C0179DA}"/>
              </a:ext>
            </a:extLst>
          </p:cNvPr>
          <p:cNvPicPr>
            <a:picLocks noChangeAspect="1"/>
          </p:cNvPicPr>
          <p:nvPr/>
        </p:nvPicPr>
        <p:blipFill>
          <a:blip r:embed="rId4"/>
          <a:stretch>
            <a:fillRect/>
          </a:stretch>
        </p:blipFill>
        <p:spPr>
          <a:xfrm>
            <a:off x="4200458" y="2597726"/>
            <a:ext cx="4489681" cy="80649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A1AF3B4-DD16-A8AB-6E8A-F4D421FA646A}"/>
                  </a:ext>
                </a:extLst>
              </p:cNvPr>
              <p:cNvSpPr txBox="1"/>
              <p:nvPr/>
            </p:nvSpPr>
            <p:spPr>
              <a:xfrm>
                <a:off x="1732065" y="5045079"/>
                <a:ext cx="9555479" cy="1233479"/>
              </a:xfrm>
              <a:prstGeom prst="rect">
                <a:avLst/>
              </a:prstGeom>
              <a:noFill/>
            </p:spPr>
            <p:txBody>
              <a:bodyPr wrap="square">
                <a:spAutoFit/>
              </a:bodyPr>
              <a:lstStyle/>
              <a:p>
                <a:r>
                  <a:rPr lang="zh-CN" altLang="en-US" b="0" i="0" dirty="0">
                    <a:solidFill>
                      <a:srgbClr val="060607"/>
                    </a:solidFill>
                    <a:effectLst/>
                    <a:latin typeface="-apple-system"/>
                  </a:rPr>
                  <a:t>其中</a:t>
                </a:r>
                <a14:m>
                  <m:oMath xmlns:m="http://schemas.openxmlformats.org/officeDocument/2006/math">
                    <m:r>
                      <a:rPr lang="zh-CN" altLang="en-US" b="0" i="1" dirty="0" smtClean="0">
                        <a:solidFill>
                          <a:srgbClr val="060607"/>
                        </a:solidFill>
                        <a:effectLst/>
                        <a:latin typeface="Cambria Math" panose="02040503050406030204" pitchFamily="18" charset="0"/>
                      </a:rPr>
                      <m:t> </m:t>
                    </m:r>
                    <m:r>
                      <a:rPr lang="en-US" altLang="zh-CN" b="0" i="1" dirty="0">
                        <a:solidFill>
                          <a:srgbClr val="060607"/>
                        </a:solidFill>
                        <a:effectLst/>
                        <a:latin typeface="Cambria Math" panose="02040503050406030204" pitchFamily="18" charset="0"/>
                      </a:rPr>
                      <m:t>⟨⋅⟩</m:t>
                    </m:r>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表示对所有属于 </a:t>
                </a:r>
                <a14:m>
                  <m:oMath xmlns:m="http://schemas.openxmlformats.org/officeDocument/2006/math">
                    <m:acc>
                      <m:accPr>
                        <m:chr m:val="̂"/>
                        <m:ctrlPr>
                          <a:rPr lang="zh-CN" altLang="en-US" i="1">
                            <a:solidFill>
                              <a:srgbClr val="060607"/>
                            </a:solidFill>
                            <a:latin typeface="Cambria Math" panose="02040503050406030204" pitchFamily="18" charset="0"/>
                          </a:rPr>
                        </m:ctrlPr>
                      </m:accPr>
                      <m:e>
                        <m:r>
                          <a:rPr lang="en-US" altLang="zh-CN" i="1">
                            <a:solidFill>
                              <a:srgbClr val="060607"/>
                            </a:solidFill>
                            <a:latin typeface="Cambria Math" panose="02040503050406030204" pitchFamily="18" charset="0"/>
                          </a:rPr>
                          <m:t>𝑡</m:t>
                        </m:r>
                      </m:e>
                    </m:acc>
                    <m:r>
                      <a:rPr lang="en-US" altLang="zh-CN" b="0" i="1" smtClean="0">
                        <a:solidFill>
                          <a:srgbClr val="060607"/>
                        </a:solidFill>
                        <a:latin typeface="Cambria Math" panose="02040503050406030204" pitchFamily="18" charset="0"/>
                      </a:rPr>
                      <m:t> </m:t>
                    </m:r>
                  </m:oMath>
                </a14:m>
                <a:r>
                  <a:rPr lang="zh-CN" altLang="en-US" b="0" i="0" dirty="0">
                    <a:solidFill>
                      <a:srgbClr val="060607"/>
                    </a:solidFill>
                    <a:effectLst/>
                    <a:latin typeface="-apple-system"/>
                  </a:rPr>
                  <a:t>的从属字符串的时间 </a:t>
                </a:r>
                <a14:m>
                  <m:oMath xmlns:m="http://schemas.openxmlformats.org/officeDocument/2006/math">
                    <m:r>
                      <a:rPr lang="en-US" altLang="zh-CN" b="0" i="1" dirty="0" smtClean="0">
                        <a:solidFill>
                          <a:srgbClr val="060607"/>
                        </a:solidFill>
                        <a:effectLst/>
                        <a:latin typeface="Cambria Math" panose="02040503050406030204" pitchFamily="18" charset="0"/>
                      </a:rPr>
                      <m:t>𝑡</m:t>
                    </m:r>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进行平均。常数参数 </a:t>
                </a:r>
                <a14:m>
                  <m:oMath xmlns:m="http://schemas.openxmlformats.org/officeDocument/2006/math">
                    <m:sSub>
                      <m:sSubPr>
                        <m:ctrlPr>
                          <a:rPr lang="en-US" altLang="zh-CN" b="0" i="1" smtClean="0">
                            <a:solidFill>
                              <a:srgbClr val="060607"/>
                            </a:solidFill>
                            <a:effectLst/>
                            <a:latin typeface="Cambria Math" panose="02040503050406030204" pitchFamily="18" charset="0"/>
                          </a:rPr>
                        </m:ctrlPr>
                      </m:sSubPr>
                      <m:e>
                        <m:r>
                          <a:rPr lang="en-US" altLang="zh-CN" b="0" i="1" smtClean="0">
                            <a:solidFill>
                              <a:srgbClr val="060607"/>
                            </a:solidFill>
                            <a:effectLst/>
                            <a:latin typeface="Cambria Math" panose="02040503050406030204" pitchFamily="18" charset="0"/>
                          </a:rPr>
                          <m:t>𝑘</m:t>
                        </m:r>
                      </m:e>
                      <m:sub>
                        <m:r>
                          <a:rPr lang="en-US" altLang="zh-CN" b="0" i="1" smtClean="0">
                            <a:solidFill>
                              <a:srgbClr val="060607"/>
                            </a:solidFill>
                            <a:effectLst/>
                            <a:latin typeface="Cambria Math" panose="02040503050406030204" pitchFamily="18" charset="0"/>
                          </a:rPr>
                          <m:t>𝑖</m:t>
                        </m:r>
                      </m:sub>
                    </m:sSub>
                  </m:oMath>
                </a14:m>
                <a:r>
                  <a:rPr lang="zh-CN" altLang="en-US" b="0" i="0" dirty="0">
                    <a:solidFill>
                      <a:srgbClr val="060607"/>
                    </a:solidFill>
                    <a:effectLst/>
                    <a:latin typeface="-apple-system"/>
                  </a:rPr>
                  <a:t> 被纳入线性系数 </a:t>
                </a:r>
                <a14:m>
                  <m:oMath xmlns:m="http://schemas.openxmlformats.org/officeDocument/2006/math">
                    <m:sSub>
                      <m:sSubPr>
                        <m:ctrlPr>
                          <a:rPr lang="en-US" altLang="zh-CN" b="0" i="1" smtClean="0">
                            <a:solidFill>
                              <a:srgbClr val="060607"/>
                            </a:solidFill>
                            <a:effectLst/>
                            <a:latin typeface="Cambria Math" panose="02040503050406030204" pitchFamily="18" charset="0"/>
                          </a:rPr>
                        </m:ctrlPr>
                      </m:sSubPr>
                      <m:e>
                        <m:r>
                          <a:rPr lang="en-US" altLang="zh-CN" b="0" i="1" smtClean="0">
                            <a:solidFill>
                              <a:srgbClr val="060607"/>
                            </a:solidFill>
                            <a:effectLst/>
                            <a:latin typeface="Cambria Math" panose="02040503050406030204" pitchFamily="18" charset="0"/>
                          </a:rPr>
                          <m:t>𝑐</m:t>
                        </m:r>
                      </m:e>
                      <m:sub>
                        <m:r>
                          <a:rPr lang="en-US" altLang="zh-CN" b="0" i="1" smtClean="0">
                            <a:solidFill>
                              <a:srgbClr val="060607"/>
                            </a:solidFill>
                            <a:effectLst/>
                            <a:latin typeface="Cambria Math" panose="02040503050406030204" pitchFamily="18" charset="0"/>
                          </a:rPr>
                          <m:t>𝑖</m:t>
                        </m:r>
                      </m:sub>
                    </m:sSub>
                  </m:oMath>
                </a14:m>
                <a:r>
                  <a:rPr lang="zh-CN" altLang="en-US" b="0" i="0" dirty="0">
                    <a:solidFill>
                      <a:srgbClr val="060607"/>
                    </a:solidFill>
                    <a:effectLst/>
                    <a:latin typeface="-apple-system"/>
                  </a:rPr>
                  <a:t> 和截距 </a:t>
                </a:r>
                <a14:m>
                  <m:oMath xmlns:m="http://schemas.openxmlformats.org/officeDocument/2006/math">
                    <m:sSub>
                      <m:sSubPr>
                        <m:ctrlPr>
                          <a:rPr lang="en-US" altLang="zh-CN" b="0" i="1" smtClean="0">
                            <a:solidFill>
                              <a:srgbClr val="060607"/>
                            </a:solidFill>
                            <a:effectLst/>
                            <a:latin typeface="Cambria Math" panose="02040503050406030204" pitchFamily="18" charset="0"/>
                          </a:rPr>
                        </m:ctrlPr>
                      </m:sSubPr>
                      <m:e>
                        <m:r>
                          <a:rPr lang="en-US" altLang="zh-CN" b="0" i="1" smtClean="0">
                            <a:solidFill>
                              <a:srgbClr val="060607"/>
                            </a:solidFill>
                            <a:effectLst/>
                            <a:latin typeface="Cambria Math" panose="02040503050406030204" pitchFamily="18" charset="0"/>
                          </a:rPr>
                          <m:t>𝑑</m:t>
                        </m:r>
                      </m:e>
                      <m:sub>
                        <m:r>
                          <a:rPr lang="en-US" altLang="zh-CN" b="0" i="1" smtClean="0">
                            <a:solidFill>
                              <a:srgbClr val="060607"/>
                            </a:solidFill>
                            <a:effectLst/>
                            <a:latin typeface="Cambria Math" panose="02040503050406030204" pitchFamily="18" charset="0"/>
                          </a:rPr>
                          <m:t>𝑖</m:t>
                        </m:r>
                      </m:sub>
                    </m:sSub>
                  </m:oMath>
                </a14:m>
                <a:r>
                  <a:rPr lang="zh-CN" altLang="en-US" b="0" i="0" dirty="0">
                    <a:solidFill>
                      <a:srgbClr val="060607"/>
                    </a:solidFill>
                    <a:effectLst/>
                    <a:latin typeface="inherit"/>
                  </a:rPr>
                  <a:t>​</a:t>
                </a:r>
                <a:r>
                  <a:rPr lang="zh-CN" altLang="en-US" b="0" i="0" dirty="0">
                    <a:solidFill>
                      <a:srgbClr val="060607"/>
                    </a:solidFill>
                    <a:effectLst/>
                    <a:latin typeface="-apple-system"/>
                  </a:rPr>
                  <a:t> 中。没有必要分别估计方程</a:t>
                </a:r>
                <a:r>
                  <a:rPr lang="en-US" altLang="zh-CN" b="0" i="0" dirty="0">
                    <a:solidFill>
                      <a:srgbClr val="060607"/>
                    </a:solidFill>
                    <a:effectLst/>
                    <a:latin typeface="-apple-system"/>
                  </a:rPr>
                  <a:t>(4)</a:t>
                </a:r>
                <a:r>
                  <a:rPr lang="zh-CN" altLang="en-US" b="0" i="0" dirty="0">
                    <a:solidFill>
                      <a:srgbClr val="060607"/>
                    </a:solidFill>
                    <a:effectLst/>
                    <a:latin typeface="-apple-system"/>
                  </a:rPr>
                  <a:t>中的量 </a:t>
                </a:r>
                <a14:m>
                  <m:oMath xmlns:m="http://schemas.openxmlformats.org/officeDocument/2006/math">
                    <m:sSub>
                      <m:sSubPr>
                        <m:ctrlPr>
                          <a:rPr lang="en-US" altLang="zh-CN" i="1">
                            <a:solidFill>
                              <a:srgbClr val="060607"/>
                            </a:solidFill>
                            <a:latin typeface="Cambria Math" panose="02040503050406030204" pitchFamily="18" charset="0"/>
                          </a:rPr>
                        </m:ctrlPr>
                      </m:sSubPr>
                      <m:e>
                        <m:r>
                          <a:rPr lang="en-US" altLang="zh-CN" i="1">
                            <a:solidFill>
                              <a:srgbClr val="060607"/>
                            </a:solidFill>
                            <a:latin typeface="Cambria Math" panose="02040503050406030204" pitchFamily="18" charset="0"/>
                          </a:rPr>
                          <m:t>𝑐</m:t>
                        </m:r>
                      </m:e>
                      <m:sub>
                        <m:r>
                          <a:rPr lang="en-US" altLang="zh-CN" i="1">
                            <a:solidFill>
                              <a:srgbClr val="060607"/>
                            </a:solidFill>
                            <a:latin typeface="Cambria Math" panose="02040503050406030204" pitchFamily="18" charset="0"/>
                          </a:rPr>
                          <m:t>𝑖</m:t>
                        </m:r>
                      </m:sub>
                    </m:sSub>
                  </m:oMath>
                </a14:m>
                <a:r>
                  <a:rPr lang="zh-CN" altLang="en-US" b="0" i="0" dirty="0">
                    <a:solidFill>
                      <a:srgbClr val="060607"/>
                    </a:solidFill>
                    <a:effectLst/>
                    <a:latin typeface="-apple-system"/>
                  </a:rPr>
                  <a:t>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oMath>
                </a14:m>
                <a:r>
                  <a:rPr lang="zh-CN" altLang="en-US" b="0" i="0" dirty="0">
                    <a:solidFill>
                      <a:srgbClr val="060607"/>
                    </a:solidFill>
                    <a:effectLst/>
                    <a:latin typeface="-apple-system"/>
                  </a:rPr>
                  <a:t> 和 </a:t>
                </a:r>
                <a14:m>
                  <m:oMath xmlns:m="http://schemas.openxmlformats.org/officeDocument/2006/math">
                    <m:sSub>
                      <m:sSubPr>
                        <m:ctrlPr>
                          <a:rPr lang="en-US" altLang="zh-CN" i="1">
                            <a:solidFill>
                              <a:srgbClr val="060607"/>
                            </a:solidFill>
                            <a:latin typeface="Cambria Math" panose="02040503050406030204" pitchFamily="18" charset="0"/>
                          </a:rPr>
                        </m:ctrlPr>
                      </m:sSubPr>
                      <m:e>
                        <m:r>
                          <a:rPr lang="en-US" altLang="zh-CN" i="1">
                            <a:solidFill>
                              <a:srgbClr val="060607"/>
                            </a:solidFill>
                            <a:latin typeface="Cambria Math" panose="02040503050406030204" pitchFamily="18" charset="0"/>
                          </a:rPr>
                          <m:t>𝑑</m:t>
                        </m:r>
                      </m:e>
                      <m:sub>
                        <m:r>
                          <a:rPr lang="en-US" altLang="zh-CN" i="1">
                            <a:solidFill>
                              <a:srgbClr val="060607"/>
                            </a:solidFill>
                            <a:latin typeface="Cambria Math" panose="02040503050406030204" pitchFamily="18" charset="0"/>
                          </a:rPr>
                          <m:t>𝑖</m:t>
                        </m:r>
                      </m:sub>
                    </m:sSub>
                  </m:oMath>
                </a14:m>
                <a:r>
                  <a:rPr lang="zh-CN" altLang="en-US" b="0" i="0" dirty="0">
                    <a:solidFill>
                      <a:srgbClr val="060607"/>
                    </a:solidFill>
                    <a:effectLst/>
                    <a:latin typeface="inherit"/>
                  </a:rPr>
                  <a:t> ​</a:t>
                </a:r>
                <a:r>
                  <a:rPr lang="zh-CN" altLang="en-US" b="0" i="0" dirty="0">
                    <a:solidFill>
                      <a:srgbClr val="060607"/>
                    </a:solidFill>
                    <a:effectLst/>
                    <a:latin typeface="-apple-system"/>
                  </a:rPr>
                  <a:t> </a:t>
                </a:r>
                <a:r>
                  <a:rPr lang="en-US" altLang="zh-CN" b="0" i="0" dirty="0">
                    <a:solidFill>
                      <a:srgbClr val="060607"/>
                    </a:solidFill>
                    <a:effectLst/>
                    <a:latin typeface="-apple-system"/>
                  </a:rPr>
                  <a:t>—— </a:t>
                </a:r>
                <a:r>
                  <a:rPr lang="zh-CN" altLang="en-US" b="0" i="0" dirty="0">
                    <a:solidFill>
                      <a:srgbClr val="060607"/>
                    </a:solidFill>
                    <a:effectLst/>
                    <a:latin typeface="-apple-system"/>
                  </a:rPr>
                  <a:t>只需要推断乘积 </a:t>
                </a:r>
                <a14:m>
                  <m:oMath xmlns:m="http://schemas.openxmlformats.org/officeDocument/2006/math">
                    <m:sSub>
                      <m:sSubPr>
                        <m:ctrlPr>
                          <a:rPr lang="en-US" altLang="zh-CN" i="1">
                            <a:solidFill>
                              <a:srgbClr val="060607"/>
                            </a:solidFill>
                            <a:latin typeface="Cambria Math" panose="02040503050406030204" pitchFamily="18" charset="0"/>
                          </a:rPr>
                        </m:ctrlPr>
                      </m:sSubPr>
                      <m:e>
                        <m:r>
                          <a:rPr lang="en-US" altLang="zh-CN" i="1">
                            <a:solidFill>
                              <a:srgbClr val="060607"/>
                            </a:solidFill>
                            <a:latin typeface="Cambria Math" panose="02040503050406030204" pitchFamily="18" charset="0"/>
                          </a:rPr>
                          <m:t>𝑐</m:t>
                        </m:r>
                      </m:e>
                      <m:sub>
                        <m:r>
                          <a:rPr lang="en-US" altLang="zh-CN" i="1">
                            <a:solidFill>
                              <a:srgbClr val="060607"/>
                            </a:solidFill>
                            <a:latin typeface="Cambria Math" panose="02040503050406030204" pitchFamily="18" charset="0"/>
                          </a:rPr>
                          <m:t>𝑖</m:t>
                        </m:r>
                      </m:sub>
                    </m:sSub>
                  </m:oMath>
                </a14:m>
                <a:r>
                  <a:rPr lang="en-US" altLang="zh-CN" b="0" i="0" dirty="0">
                    <a:solidFill>
                      <a:srgbClr val="060607"/>
                    </a:solidFill>
                    <a:effectLst/>
                    <a:latin typeface="KaTeX_Main"/>
                  </a:rPr>
                  <a:t>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oMath>
                </a14:m>
                <a:r>
                  <a:rPr lang="zh-CN" altLang="en-US" b="0" i="0" dirty="0">
                    <a:solidFill>
                      <a:srgbClr val="060607"/>
                    </a:solidFill>
                    <a:effectLst/>
                    <a:latin typeface="-apple-system"/>
                  </a:rPr>
                  <a:t> 的值。特别是如果 </a:t>
                </a:r>
                <a14:m>
                  <m:oMath xmlns:m="http://schemas.openxmlformats.org/officeDocument/2006/math">
                    <m:r>
                      <a:rPr lang="en-US" altLang="zh-CN" b="0" i="1" dirty="0" smtClean="0">
                        <a:solidFill>
                          <a:srgbClr val="060607"/>
                        </a:solidFill>
                        <a:effectLst/>
                        <a:latin typeface="Cambria Math" panose="02040503050406030204" pitchFamily="18" charset="0"/>
                      </a:rPr>
                      <m:t>𝑖</m:t>
                    </m:r>
                  </m:oMath>
                </a14:m>
                <a:r>
                  <a:rPr lang="zh-CN" altLang="en-US" b="0" i="0" dirty="0">
                    <a:solidFill>
                      <a:srgbClr val="060607"/>
                    </a:solidFill>
                    <a:effectLst/>
                    <a:latin typeface="-apple-system"/>
                  </a:rPr>
                  <a:t> 和 </a:t>
                </a:r>
                <a14:m>
                  <m:oMath xmlns:m="http://schemas.openxmlformats.org/officeDocument/2006/math">
                    <m:r>
                      <a:rPr lang="en-US" altLang="zh-CN" b="0" i="1" dirty="0" smtClean="0">
                        <a:solidFill>
                          <a:srgbClr val="060607"/>
                        </a:solidFill>
                        <a:effectLst/>
                        <a:latin typeface="Cambria Math" panose="02040503050406030204" pitchFamily="18" charset="0"/>
                      </a:rPr>
                      <m:t>𝑗</m:t>
                    </m:r>
                  </m:oMath>
                </a14:m>
                <a:r>
                  <a:rPr lang="zh-CN" altLang="en-US" b="0" i="0" dirty="0">
                    <a:solidFill>
                      <a:srgbClr val="060607"/>
                    </a:solidFill>
                    <a:effectLst/>
                    <a:latin typeface="-apple-system"/>
                  </a:rPr>
                  <a:t> 之间没有连接，有</a:t>
                </a:r>
                <a14:m>
                  <m:oMath xmlns:m="http://schemas.openxmlformats.org/officeDocument/2006/math">
                    <m:sSub>
                      <m:sSubPr>
                        <m:ctrlPr>
                          <a:rPr lang="en-US" altLang="zh-CN" i="1">
                            <a:solidFill>
                              <a:srgbClr val="060607"/>
                            </a:solidFill>
                            <a:latin typeface="Cambria Math" panose="02040503050406030204" pitchFamily="18" charset="0"/>
                          </a:rPr>
                        </m:ctrlPr>
                      </m:sSubPr>
                      <m:e>
                        <m:r>
                          <a:rPr lang="en-US" altLang="zh-CN" i="1">
                            <a:solidFill>
                              <a:srgbClr val="060607"/>
                            </a:solidFill>
                            <a:latin typeface="Cambria Math" panose="02040503050406030204" pitchFamily="18" charset="0"/>
                          </a:rPr>
                          <m:t>𝑐</m:t>
                        </m:r>
                      </m:e>
                      <m:sub>
                        <m:r>
                          <a:rPr lang="en-US" altLang="zh-CN" i="1">
                            <a:solidFill>
                              <a:srgbClr val="060607"/>
                            </a:solidFill>
                            <a:latin typeface="Cambria Math" panose="02040503050406030204" pitchFamily="18" charset="0"/>
                          </a:rPr>
                          <m:t>𝑖</m:t>
                        </m:r>
                      </m:sub>
                    </m:sSub>
                    <m:r>
                      <a:rPr lang="en-US" altLang="zh-CN" b="0" i="1" dirty="0">
                        <a:solidFill>
                          <a:srgbClr val="060607"/>
                        </a:solidFill>
                        <a:effectLst/>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b="0" i="1" dirty="0">
                        <a:solidFill>
                          <a:srgbClr val="060607"/>
                        </a:solidFill>
                        <a:effectLst/>
                        <a:latin typeface="Cambria Math" panose="02040503050406030204" pitchFamily="18" charset="0"/>
                      </a:rPr>
                      <m:t>=0</m:t>
                    </m:r>
                  </m:oMath>
                </a14:m>
                <a:r>
                  <a:rPr lang="zh-CN" altLang="en-US" b="0" i="0" dirty="0">
                    <a:solidFill>
                      <a:srgbClr val="060607"/>
                    </a:solidFill>
                    <a:effectLst/>
                    <a:latin typeface="-apple-system"/>
                  </a:rPr>
                  <a:t>，但 </a:t>
                </a:r>
                <a14:m>
                  <m:oMath xmlns:m="http://schemas.openxmlformats.org/officeDocument/2006/math">
                    <m:sSub>
                      <m:sSubPr>
                        <m:ctrlPr>
                          <a:rPr lang="en-US" altLang="zh-CN" i="1">
                            <a:solidFill>
                              <a:srgbClr val="060607"/>
                            </a:solidFill>
                            <a:latin typeface="Cambria Math" panose="02040503050406030204" pitchFamily="18" charset="0"/>
                          </a:rPr>
                        </m:ctrlPr>
                      </m:sSubPr>
                      <m:e>
                        <m:r>
                          <a:rPr lang="en-US" altLang="zh-CN" i="1">
                            <a:solidFill>
                              <a:srgbClr val="060607"/>
                            </a:solidFill>
                            <a:latin typeface="Cambria Math" panose="02040503050406030204" pitchFamily="18" charset="0"/>
                          </a:rPr>
                          <m:t>𝑐</m:t>
                        </m:r>
                      </m:e>
                      <m:sub>
                        <m:r>
                          <a:rPr lang="en-US" altLang="zh-CN" i="1">
                            <a:solidFill>
                              <a:srgbClr val="060607"/>
                            </a:solidFill>
                            <a:latin typeface="Cambria Math" panose="02040503050406030204" pitchFamily="18" charset="0"/>
                          </a:rPr>
                          <m:t>𝑖</m:t>
                        </m:r>
                      </m:sub>
                    </m:sSub>
                  </m:oMath>
                </a14:m>
                <a:r>
                  <a:rPr lang="en-US" altLang="zh-CN" dirty="0">
                    <a:solidFill>
                      <a:srgbClr val="060607"/>
                    </a:solidFill>
                    <a:latin typeface="KaTeX_Main"/>
                  </a:rPr>
                  <a:t>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oMath>
                </a14:m>
                <a:r>
                  <a:rPr lang="zh-CN" altLang="en-US" b="0" i="0" dirty="0">
                    <a:solidFill>
                      <a:srgbClr val="060607"/>
                    </a:solidFill>
                    <a:effectLst/>
                    <a:latin typeface="-apple-system"/>
                  </a:rPr>
                  <a:t>的非零值意味着这两个节点之间存在连接。</a:t>
                </a:r>
                <a:endParaRPr lang="zh-CN" altLang="en-US" dirty="0"/>
              </a:p>
            </p:txBody>
          </p:sp>
        </mc:Choice>
        <mc:Fallback xmlns="">
          <p:sp>
            <p:nvSpPr>
              <p:cNvPr id="7" name="文本框 6">
                <a:extLst>
                  <a:ext uri="{FF2B5EF4-FFF2-40B4-BE49-F238E27FC236}">
                    <a16:creationId xmlns:a16="http://schemas.microsoft.com/office/drawing/2014/main" id="{4A1AF3B4-DD16-A8AB-6E8A-F4D421FA646A}"/>
                  </a:ext>
                </a:extLst>
              </p:cNvPr>
              <p:cNvSpPr txBox="1">
                <a:spLocks noRot="1" noChangeAspect="1" noMove="1" noResize="1" noEditPoints="1" noAdjustHandles="1" noChangeArrowheads="1" noChangeShapeType="1" noTextEdit="1"/>
              </p:cNvSpPr>
              <p:nvPr/>
            </p:nvSpPr>
            <p:spPr>
              <a:xfrm>
                <a:off x="1732065" y="5045079"/>
                <a:ext cx="9555479" cy="1233479"/>
              </a:xfrm>
              <a:prstGeom prst="rect">
                <a:avLst/>
              </a:prstGeom>
              <a:blipFill>
                <a:blip r:embed="rId5"/>
                <a:stretch>
                  <a:fillRect l="-510" t="-4455" r="-2870" b="-6436"/>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B373E9A-D374-CFD7-29FD-BCA73982E53D}"/>
              </a:ext>
            </a:extLst>
          </p:cNvPr>
          <p:cNvSpPr txBox="1"/>
          <p:nvPr/>
        </p:nvSpPr>
        <p:spPr>
          <a:xfrm>
            <a:off x="4276953" y="578442"/>
            <a:ext cx="3638093" cy="334707"/>
          </a:xfrm>
          <a:prstGeom prst="rect">
            <a:avLst/>
          </a:prstGeom>
          <a:noFill/>
        </p:spPr>
        <p:txBody>
          <a:bodyPr wrap="square">
            <a:spAutoFit/>
          </a:bodyPr>
          <a:lstStyle/>
          <a:p>
            <a:pPr algn="l" fontAlgn="base">
              <a:lnSpc>
                <a:spcPts val="1800"/>
              </a:lnSpc>
            </a:pPr>
            <a:r>
              <a:rPr lang="zh-CN" altLang="en-US" sz="3200" b="1" i="0" dirty="0">
                <a:solidFill>
                  <a:srgbClr val="060607"/>
                </a:solidFill>
                <a:effectLst/>
                <a:latin typeface="宋体" panose="02010600030101010101" pitchFamily="2" charset="-122"/>
                <a:ea typeface="宋体" panose="02010600030101010101" pitchFamily="2" charset="-122"/>
              </a:rPr>
              <a:t>处理二元状态数据</a:t>
            </a:r>
          </a:p>
        </p:txBody>
      </p:sp>
      <p:pic>
        <p:nvPicPr>
          <p:cNvPr id="9" name="图片 8">
            <a:extLst>
              <a:ext uri="{FF2B5EF4-FFF2-40B4-BE49-F238E27FC236}">
                <a16:creationId xmlns:a16="http://schemas.microsoft.com/office/drawing/2014/main" id="{37C046C4-F789-2DF2-8359-83CC5C844021}"/>
              </a:ext>
            </a:extLst>
          </p:cNvPr>
          <p:cNvPicPr>
            <a:picLocks noChangeAspect="1"/>
          </p:cNvPicPr>
          <p:nvPr/>
        </p:nvPicPr>
        <p:blipFill>
          <a:blip r:embed="rId6"/>
          <a:stretch>
            <a:fillRect/>
          </a:stretch>
        </p:blipFill>
        <p:spPr>
          <a:xfrm>
            <a:off x="3966655" y="3498406"/>
            <a:ext cx="4445228" cy="990651"/>
          </a:xfrm>
          <a:prstGeom prst="rect">
            <a:avLst/>
          </a:prstGeom>
        </p:spPr>
      </p:pic>
    </p:spTree>
    <p:extLst>
      <p:ext uri="{BB962C8B-B14F-4D97-AF65-F5344CB8AC3E}">
        <p14:creationId xmlns:p14="http://schemas.microsoft.com/office/powerpoint/2010/main" val="138898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7F83-E89F-189A-F6C4-C4CFCE9D101F}"/>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B4B8C1F9-06C9-6D84-8440-60A7D139D9BD}"/>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142D488-44A4-C12C-83E1-59313651B01D}"/>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09FEE1C2-7EEB-6464-0DEA-0CFDDF9D8B34}"/>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F60E8A5A-89EC-8A77-10A4-58332368CE1A}"/>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C192959-991D-9440-1227-9D83FFF51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5" name="文本框 4">
            <a:extLst>
              <a:ext uri="{FF2B5EF4-FFF2-40B4-BE49-F238E27FC236}">
                <a16:creationId xmlns:a16="http://schemas.microsoft.com/office/drawing/2014/main" id="{8F2CB64F-1EF9-9E96-A2D0-26288D92B4BE}"/>
              </a:ext>
            </a:extLst>
          </p:cNvPr>
          <p:cNvSpPr txBox="1"/>
          <p:nvPr/>
        </p:nvSpPr>
        <p:spPr>
          <a:xfrm>
            <a:off x="1190548" y="926536"/>
            <a:ext cx="8670341" cy="646331"/>
          </a:xfrm>
          <a:prstGeom prst="rect">
            <a:avLst/>
          </a:prstGeom>
          <a:noFill/>
        </p:spPr>
        <p:txBody>
          <a:bodyPr wrap="square">
            <a:spAutoFit/>
          </a:bodyPr>
          <a:lstStyle/>
          <a:p>
            <a:r>
              <a:rPr lang="zh-CN" altLang="en-US" b="0" i="0" dirty="0">
                <a:solidFill>
                  <a:srgbClr val="060607"/>
                </a:solidFill>
                <a:effectLst/>
                <a:latin typeface="-apple-system"/>
              </a:rPr>
              <a:t>以下是一些代表性示例，以验证线性化过程。测试了四种类型的动态，包括两种具有连续和非线性转换函数的动态以及两种具有离散和分段函数的动态。</a:t>
            </a:r>
            <a:endParaRPr lang="zh-CN" altLang="en-US" dirty="0"/>
          </a:p>
        </p:txBody>
      </p:sp>
      <p:pic>
        <p:nvPicPr>
          <p:cNvPr id="6" name="图片 5">
            <a:extLst>
              <a:ext uri="{FF2B5EF4-FFF2-40B4-BE49-F238E27FC236}">
                <a16:creationId xmlns:a16="http://schemas.microsoft.com/office/drawing/2014/main" id="{4A8468E3-6491-689E-9060-0C950CD688E5}"/>
              </a:ext>
            </a:extLst>
          </p:cNvPr>
          <p:cNvPicPr>
            <a:picLocks noChangeAspect="1"/>
          </p:cNvPicPr>
          <p:nvPr/>
        </p:nvPicPr>
        <p:blipFill>
          <a:blip r:embed="rId4"/>
          <a:stretch>
            <a:fillRect/>
          </a:stretch>
        </p:blipFill>
        <p:spPr>
          <a:xfrm>
            <a:off x="102235" y="1659379"/>
            <a:ext cx="7711945" cy="503934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D03CA1C-E8B3-A8EE-4E90-7197BBB9AF73}"/>
                  </a:ext>
                </a:extLst>
              </p:cNvPr>
              <p:cNvSpPr txBox="1"/>
              <p:nvPr/>
            </p:nvSpPr>
            <p:spPr>
              <a:xfrm>
                <a:off x="7837322" y="1817031"/>
                <a:ext cx="4047134" cy="646331"/>
              </a:xfrm>
              <a:prstGeom prst="rect">
                <a:avLst/>
              </a:prstGeom>
              <a:noFill/>
            </p:spPr>
            <p:txBody>
              <a:bodyPr wrap="square">
                <a:spAutoFit/>
              </a:bodyPr>
              <a:lstStyle/>
              <a:p>
                <a:r>
                  <a:rPr lang="zh-CN" altLang="en-US" dirty="0"/>
                  <a:t>与原始函数 </a:t>
                </a:r>
                <a14:m>
                  <m:oMath xmlns:m="http://schemas.openxmlformats.org/officeDocument/2006/math">
                    <m:r>
                      <a:rPr lang="en-US" altLang="zh-CN" i="1" dirty="0" smtClean="0">
                        <a:latin typeface="Cambria Math" panose="02040503050406030204" pitchFamily="18" charset="0"/>
                      </a:rPr>
                      <m:t>𝐹</m:t>
                    </m:r>
                    <m:r>
                      <a:rPr lang="en-US" altLang="zh-CN" i="1" dirty="0" smtClean="0">
                        <a:latin typeface="Cambria Math" panose="02040503050406030204" pitchFamily="18" charset="0"/>
                      </a:rPr>
                      <m:t> </m:t>
                    </m:r>
                  </m:oMath>
                </a14:m>
                <a:r>
                  <a:rPr lang="zh-CN" altLang="en-US" dirty="0"/>
                  <a:t>相比，线性化函数中的 </a:t>
                </a:r>
                <a14:m>
                  <m:oMath xmlns:m="http://schemas.openxmlformats.org/officeDocument/2006/math">
                    <m:r>
                      <a:rPr lang="en-US" altLang="zh-CN" i="1" dirty="0" smtClean="0">
                        <a:latin typeface="Cambria Math" panose="02040503050406030204" pitchFamily="18" charset="0"/>
                      </a:rPr>
                      <m:t>𝑚</m:t>
                    </m:r>
                  </m:oMath>
                </a14:m>
                <a:r>
                  <a:rPr lang="en-US" altLang="zh-CN" dirty="0"/>
                  <a:t> </a:t>
                </a:r>
                <a:r>
                  <a:rPr lang="zh-CN" altLang="en-US" dirty="0"/>
                  <a:t>范围通常由于合并过程而显著缩小</a:t>
                </a:r>
              </a:p>
            </p:txBody>
          </p:sp>
        </mc:Choice>
        <mc:Fallback xmlns="">
          <p:sp>
            <p:nvSpPr>
              <p:cNvPr id="7" name="文本框 6">
                <a:extLst>
                  <a:ext uri="{FF2B5EF4-FFF2-40B4-BE49-F238E27FC236}">
                    <a16:creationId xmlns:a16="http://schemas.microsoft.com/office/drawing/2014/main" id="{4D03CA1C-E8B3-A8EE-4E90-7197BBB9AF73}"/>
                  </a:ext>
                </a:extLst>
              </p:cNvPr>
              <p:cNvSpPr txBox="1">
                <a:spLocks noRot="1" noChangeAspect="1" noMove="1" noResize="1" noEditPoints="1" noAdjustHandles="1" noChangeArrowheads="1" noChangeShapeType="1" noTextEdit="1"/>
              </p:cNvSpPr>
              <p:nvPr/>
            </p:nvSpPr>
            <p:spPr>
              <a:xfrm>
                <a:off x="7837322" y="1817031"/>
                <a:ext cx="4047134" cy="646331"/>
              </a:xfrm>
              <a:prstGeom prst="rect">
                <a:avLst/>
              </a:prstGeom>
              <a:blipFill>
                <a:blip r:embed="rId5"/>
                <a:stretch>
                  <a:fillRect l="-1355" t="-7547" b="-11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C941A5F-0B5D-DE5D-4603-00EA65AC4086}"/>
                  </a:ext>
                </a:extLst>
              </p:cNvPr>
              <p:cNvSpPr txBox="1"/>
              <p:nvPr/>
            </p:nvSpPr>
            <p:spPr>
              <a:xfrm>
                <a:off x="7837322" y="2692362"/>
                <a:ext cx="3918204" cy="1754326"/>
              </a:xfrm>
              <a:prstGeom prst="rect">
                <a:avLst/>
              </a:prstGeom>
              <a:noFill/>
            </p:spPr>
            <p:txBody>
              <a:bodyPr wrap="square">
                <a:spAutoFit/>
              </a:bodyPr>
              <a:lstStyle/>
              <a:p>
                <a:r>
                  <a:rPr lang="zh-CN" altLang="en-US" dirty="0"/>
                  <a:t>原始时间序列可能包含大量不同的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s</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i</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 和对应的 </a:t>
                </a:r>
                <a14:m>
                  <m:oMath xmlns:m="http://schemas.openxmlformats.org/officeDocument/2006/math">
                    <m:r>
                      <a:rPr lang="en-US" altLang="zh-CN" i="1" dirty="0" smtClean="0">
                        <a:latin typeface="Cambria Math" panose="02040503050406030204" pitchFamily="18" charset="0"/>
                      </a:rPr>
                      <m:t>𝑚</m:t>
                    </m:r>
                  </m:oMath>
                </a14:m>
                <a:r>
                  <a:rPr lang="en-US" altLang="zh-CN" dirty="0"/>
                  <a:t> </a:t>
                </a:r>
                <a:r>
                  <a:rPr lang="zh-CN" altLang="en-US" dirty="0"/>
                  <a:t>值（例如，从 </a:t>
                </a:r>
                <a14:m>
                  <m:oMath xmlns:m="http://schemas.openxmlformats.org/officeDocument/2006/math">
                    <m:r>
                      <a:rPr lang="en-US" altLang="zh-CN" i="1" dirty="0" smtClean="0">
                        <a:latin typeface="Cambria Math" panose="02040503050406030204" pitchFamily="18" charset="0"/>
                      </a:rPr>
                      <m:t>0 </m:t>
                    </m:r>
                  </m:oMath>
                </a14:m>
                <a:r>
                  <a:rPr lang="zh-CN" altLang="en-US" dirty="0"/>
                  <a:t>到 </a:t>
                </a:r>
                <a14:m>
                  <m:oMath xmlns:m="http://schemas.openxmlformats.org/officeDocument/2006/math">
                    <m:sSub>
                      <m:sSubPr>
                        <m:ctrlPr>
                          <a:rPr lang="en-US" altLang="zh-CN" i="1">
                            <a:solidFill>
                              <a:srgbClr val="060607"/>
                            </a:solidFill>
                            <a:latin typeface="Cambria Math" panose="02040503050406030204" pitchFamily="18" charset="0"/>
                          </a:rPr>
                        </m:ctrlPr>
                      </m:sSubPr>
                      <m:e>
                        <m:r>
                          <m:rPr>
                            <m:sty m:val="p"/>
                          </m:rPr>
                          <a:rPr lang="en-US" altLang="zh-CN" i="1">
                            <a:solidFill>
                              <a:srgbClr val="060607"/>
                            </a:solidFill>
                            <a:latin typeface="Cambria Math" panose="02040503050406030204" pitchFamily="18" charset="0"/>
                          </a:rPr>
                          <m:t>k</m:t>
                        </m:r>
                      </m:e>
                      <m:sub>
                        <m:r>
                          <m:rPr>
                            <m:sty m:val="p"/>
                          </m:rPr>
                          <a:rPr lang="en-US" altLang="zh-CN" i="1">
                            <a:solidFill>
                              <a:srgbClr val="060607"/>
                            </a:solidFill>
                            <a:latin typeface="Cambria Math" panose="02040503050406030204" pitchFamily="18" charset="0"/>
                          </a:rPr>
                          <m:t>i</m:t>
                        </m:r>
                        <m:r>
                          <a:rPr lang="en-US" altLang="zh-CN" i="1">
                            <a:solidFill>
                              <a:srgbClr val="060607"/>
                            </a:solidFill>
                            <a:latin typeface="Cambria Math" panose="02040503050406030204" pitchFamily="18" charset="0"/>
                          </a:rPr>
                          <m:t> </m:t>
                        </m:r>
                      </m:sub>
                    </m:sSub>
                  </m:oMath>
                </a14:m>
                <a:r>
                  <a:rPr lang="zh-CN" altLang="en-US" dirty="0"/>
                  <a:t>的所有整数）。合并过程将这些状态聚类为 </a:t>
                </a:r>
                <a14:m>
                  <m:oMath xmlns:m="http://schemas.openxmlformats.org/officeDocument/2006/math">
                    <m:r>
                      <a:rPr lang="en-US" altLang="zh-CN" i="1" dirty="0" smtClean="0">
                        <a:latin typeface="Cambria Math" panose="02040503050406030204" pitchFamily="18" charset="0"/>
                      </a:rPr>
                      <m:t>𝑀</m:t>
                    </m:r>
                  </m:oMath>
                </a14:m>
                <a:r>
                  <a:rPr lang="en-US" altLang="zh-CN" dirty="0"/>
                  <a:t> </a:t>
                </a:r>
                <a:r>
                  <a:rPr lang="zh-CN" altLang="en-US" dirty="0"/>
                  <a:t>个基字符串，每个基字符串的从属字符串集合提供一个平均的 </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𝑚</m:t>
                        </m:r>
                      </m:e>
                    </m:d>
                  </m:oMath>
                </a14:m>
                <a:r>
                  <a:rPr lang="zh-CN" altLang="en-US" dirty="0"/>
                  <a:t>。</a:t>
                </a:r>
              </a:p>
            </p:txBody>
          </p:sp>
        </mc:Choice>
        <mc:Fallback xmlns="">
          <p:sp>
            <p:nvSpPr>
              <p:cNvPr id="8" name="文本框 7">
                <a:extLst>
                  <a:ext uri="{FF2B5EF4-FFF2-40B4-BE49-F238E27FC236}">
                    <a16:creationId xmlns:a16="http://schemas.microsoft.com/office/drawing/2014/main" id="{2C941A5F-0B5D-DE5D-4603-00EA65AC4086}"/>
                  </a:ext>
                </a:extLst>
              </p:cNvPr>
              <p:cNvSpPr txBox="1">
                <a:spLocks noRot="1" noChangeAspect="1" noMove="1" noResize="1" noEditPoints="1" noAdjustHandles="1" noChangeArrowheads="1" noChangeShapeType="1" noTextEdit="1"/>
              </p:cNvSpPr>
              <p:nvPr/>
            </p:nvSpPr>
            <p:spPr>
              <a:xfrm>
                <a:off x="7837322" y="2692362"/>
                <a:ext cx="3918204" cy="1754326"/>
              </a:xfrm>
              <a:prstGeom prst="rect">
                <a:avLst/>
              </a:prstGeom>
              <a:blipFill>
                <a:blip r:embed="rId6"/>
                <a:stretch>
                  <a:fillRect l="-1402" t="-3136" b="-3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8714134-808E-FAE7-2A07-87F607B9BF9A}"/>
                  </a:ext>
                </a:extLst>
              </p:cNvPr>
              <p:cNvSpPr txBox="1"/>
              <p:nvPr/>
            </p:nvSpPr>
            <p:spPr>
              <a:xfrm>
                <a:off x="7837322" y="4675688"/>
                <a:ext cx="3918204" cy="1241109"/>
              </a:xfrm>
              <a:prstGeom prst="rect">
                <a:avLst/>
              </a:prstGeom>
              <a:noFill/>
            </p:spPr>
            <p:txBody>
              <a:bodyPr wrap="square">
                <a:spAutoFit/>
              </a:bodyPr>
              <a:lstStyle/>
              <a:p>
                <a:r>
                  <a:rPr lang="zh-CN" altLang="en-US" dirty="0"/>
                  <a:t>从属字符串的平均值 </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s</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acc>
                          <m:accPr>
                            <m:chr m:val="̂"/>
                            <m:ctrlPr>
                              <a:rPr lang="zh-CN" altLang="en-US" i="1">
                                <a:solidFill>
                                  <a:srgbClr val="060607"/>
                                </a:solidFill>
                                <a:latin typeface="Cambria Math" panose="02040503050406030204" pitchFamily="18" charset="0"/>
                              </a:rPr>
                            </m:ctrlPr>
                          </m:accPr>
                          <m:e>
                            <m:r>
                              <a:rPr lang="en-US" altLang="zh-CN" i="1">
                                <a:solidFill>
                                  <a:srgbClr val="060607"/>
                                </a:solidFill>
                                <a:latin typeface="Cambria Math" panose="02040503050406030204" pitchFamily="18" charset="0"/>
                              </a:rPr>
                              <m:t>𝑡</m:t>
                            </m:r>
                          </m:e>
                        </m:acc>
                        <m:r>
                          <a:rPr lang="en-US" altLang="zh-CN" i="1">
                            <a:latin typeface="Cambria Math" panose="02040503050406030204" pitchFamily="18" charset="0"/>
                          </a:rPr>
                          <m:t>)</m:t>
                        </m:r>
                      </m:e>
                    </m:d>
                  </m:oMath>
                </a14:m>
                <a:r>
                  <a:rPr lang="zh-CN" altLang="en-US" dirty="0"/>
                  <a:t> 通常是介于 </a:t>
                </a:r>
                <a14:m>
                  <m:oMath xmlns:m="http://schemas.openxmlformats.org/officeDocument/2006/math">
                    <m:r>
                      <a:rPr lang="en-US" altLang="zh-CN" i="1" dirty="0" smtClean="0">
                        <a:latin typeface="Cambria Math" panose="02040503050406030204" pitchFamily="18" charset="0"/>
                      </a:rPr>
                      <m:t>0</m:t>
                    </m:r>
                  </m:oMath>
                </a14:m>
                <a:r>
                  <a:rPr lang="en-US" altLang="zh-CN" dirty="0"/>
                  <a:t> </a:t>
                </a:r>
                <a:r>
                  <a:rPr lang="zh-CN" altLang="en-US" dirty="0"/>
                  <a:t>和 </a:t>
                </a:r>
                <a14:m>
                  <m:oMath xmlns:m="http://schemas.openxmlformats.org/officeDocument/2006/math">
                    <m:r>
                      <a:rPr lang="en-US" altLang="zh-CN" i="1" dirty="0" smtClean="0">
                        <a:latin typeface="Cambria Math" panose="02040503050406030204" pitchFamily="18" charset="0"/>
                      </a:rPr>
                      <m:t>1 </m:t>
                    </m:r>
                  </m:oMath>
                </a14:m>
                <a:r>
                  <a:rPr lang="zh-CN" altLang="en-US" dirty="0"/>
                  <a:t>之间的连续值，而不是二元的 </a:t>
                </a:r>
                <a14:m>
                  <m:oMath xmlns:m="http://schemas.openxmlformats.org/officeDocument/2006/math">
                    <m:r>
                      <a:rPr lang="en-US" altLang="zh-CN" i="1" dirty="0" smtClean="0">
                        <a:latin typeface="Cambria Math" panose="02040503050406030204" pitchFamily="18" charset="0"/>
                      </a:rPr>
                      <m:t>0</m:t>
                    </m:r>
                  </m:oMath>
                </a14:m>
                <a:r>
                  <a:rPr lang="en-US" altLang="zh-CN" dirty="0"/>
                  <a:t> </a:t>
                </a:r>
                <a:r>
                  <a:rPr lang="zh-CN" altLang="en-US" dirty="0"/>
                  <a:t>或 </a:t>
                </a:r>
                <a14:m>
                  <m:oMath xmlns:m="http://schemas.openxmlformats.org/officeDocument/2006/math">
                    <m:r>
                      <a:rPr lang="en-US" altLang="zh-CN" i="1" dirty="0" smtClean="0">
                        <a:latin typeface="Cambria Math" panose="02040503050406030204" pitchFamily="18" charset="0"/>
                      </a:rPr>
                      <m:t>1</m:t>
                    </m:r>
                  </m:oMath>
                </a14:m>
                <a:r>
                  <a:rPr lang="zh-CN" altLang="en-US" dirty="0"/>
                  <a:t>。因此，</a:t>
                </a:r>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𝑚</m:t>
                        </m:r>
                      </m:e>
                    </m:d>
                  </m:oMath>
                </a14:m>
                <a:r>
                  <a:rPr lang="zh-CN" altLang="en-US" dirty="0"/>
                  <a:t> 不再是离散的整数，而是连续分布在某个范围内。</a:t>
                </a:r>
              </a:p>
            </p:txBody>
          </p:sp>
        </mc:Choice>
        <mc:Fallback xmlns="">
          <p:sp>
            <p:nvSpPr>
              <p:cNvPr id="9" name="文本框 8">
                <a:extLst>
                  <a:ext uri="{FF2B5EF4-FFF2-40B4-BE49-F238E27FC236}">
                    <a16:creationId xmlns:a16="http://schemas.microsoft.com/office/drawing/2014/main" id="{88714134-808E-FAE7-2A07-87F607B9BF9A}"/>
                  </a:ext>
                </a:extLst>
              </p:cNvPr>
              <p:cNvSpPr txBox="1">
                <a:spLocks noRot="1" noChangeAspect="1" noMove="1" noResize="1" noEditPoints="1" noAdjustHandles="1" noChangeArrowheads="1" noChangeShapeType="1" noTextEdit="1"/>
              </p:cNvSpPr>
              <p:nvPr/>
            </p:nvSpPr>
            <p:spPr>
              <a:xfrm>
                <a:off x="7837322" y="4675688"/>
                <a:ext cx="3918204" cy="1241109"/>
              </a:xfrm>
              <a:prstGeom prst="rect">
                <a:avLst/>
              </a:prstGeom>
              <a:blipFill>
                <a:blip r:embed="rId7"/>
                <a:stretch>
                  <a:fillRect l="-1402" t="-2451" r="-779" b="-490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04AB9DC-738C-7DE9-A6D7-9E261459EB84}"/>
              </a:ext>
            </a:extLst>
          </p:cNvPr>
          <p:cNvSpPr txBox="1"/>
          <p:nvPr/>
        </p:nvSpPr>
        <p:spPr>
          <a:xfrm>
            <a:off x="4176087" y="477201"/>
            <a:ext cx="3638093" cy="334707"/>
          </a:xfrm>
          <a:prstGeom prst="rect">
            <a:avLst/>
          </a:prstGeom>
          <a:noFill/>
        </p:spPr>
        <p:txBody>
          <a:bodyPr wrap="square">
            <a:spAutoFit/>
          </a:bodyPr>
          <a:lstStyle/>
          <a:p>
            <a:pPr algn="l" fontAlgn="base">
              <a:lnSpc>
                <a:spcPts val="1800"/>
              </a:lnSpc>
            </a:pPr>
            <a:r>
              <a:rPr lang="zh-CN" altLang="en-US" sz="3200" b="1" i="0" dirty="0">
                <a:solidFill>
                  <a:srgbClr val="060607"/>
                </a:solidFill>
                <a:effectLst/>
                <a:latin typeface="宋体" panose="02010600030101010101" pitchFamily="2" charset="-122"/>
                <a:ea typeface="宋体" panose="02010600030101010101" pitchFamily="2" charset="-122"/>
              </a:rPr>
              <a:t>处理二元状态数据</a:t>
            </a:r>
          </a:p>
        </p:txBody>
      </p:sp>
    </p:spTree>
    <p:extLst>
      <p:ext uri="{BB962C8B-B14F-4D97-AF65-F5344CB8AC3E}">
        <p14:creationId xmlns:p14="http://schemas.microsoft.com/office/powerpoint/2010/main" val="298830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E637C-C8B3-4A65-DAED-04790AA5B077}"/>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C83E45E4-A271-C8DA-3EEE-14BCF3FD6861}"/>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2F24B1A-567D-C41C-6D85-A96DADF775EE}"/>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6449B7E3-DFF8-9A66-0526-AD630D2EE1C3}"/>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1BB0B092-7627-4757-6693-2316E479684A}"/>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0E19B7F-8626-D117-2AD8-23E34ACC2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5" name="文本框 4">
            <a:extLst>
              <a:ext uri="{FF2B5EF4-FFF2-40B4-BE49-F238E27FC236}">
                <a16:creationId xmlns:a16="http://schemas.microsoft.com/office/drawing/2014/main" id="{55A746DA-53D2-9FDD-2D82-EA719EA69ABA}"/>
              </a:ext>
            </a:extLst>
          </p:cNvPr>
          <p:cNvSpPr txBox="1"/>
          <p:nvPr/>
        </p:nvSpPr>
        <p:spPr>
          <a:xfrm>
            <a:off x="3542995" y="618018"/>
            <a:ext cx="5788761" cy="334707"/>
          </a:xfrm>
          <a:prstGeom prst="rect">
            <a:avLst/>
          </a:prstGeom>
          <a:noFill/>
        </p:spPr>
        <p:txBody>
          <a:bodyPr wrap="square">
            <a:spAutoFit/>
          </a:bodyPr>
          <a:lstStyle/>
          <a:p>
            <a:pPr algn="l" fontAlgn="base">
              <a:lnSpc>
                <a:spcPts val="1800"/>
              </a:lnSpc>
            </a:pPr>
            <a:r>
              <a:rPr lang="zh-CN" altLang="en-US" sz="3200" b="1" i="0" dirty="0">
                <a:solidFill>
                  <a:srgbClr val="060607"/>
                </a:solidFill>
                <a:effectLst/>
                <a:latin typeface="宋体" panose="02010600030101010101" pitchFamily="2" charset="-122"/>
                <a:ea typeface="宋体" panose="02010600030101010101" pitchFamily="2" charset="-122"/>
              </a:rPr>
              <a:t>基于数据的线性化的理论验证</a:t>
            </a:r>
          </a:p>
        </p:txBody>
      </p:sp>
      <p:sp>
        <p:nvSpPr>
          <p:cNvPr id="6" name="文本框 5">
            <a:extLst>
              <a:ext uri="{FF2B5EF4-FFF2-40B4-BE49-F238E27FC236}">
                <a16:creationId xmlns:a16="http://schemas.microsoft.com/office/drawing/2014/main" id="{252144F5-A522-BF9A-D3D0-6E979CD788B1}"/>
              </a:ext>
            </a:extLst>
          </p:cNvPr>
          <p:cNvSpPr txBox="1"/>
          <p:nvPr/>
        </p:nvSpPr>
        <p:spPr>
          <a:xfrm>
            <a:off x="619985" y="1480458"/>
            <a:ext cx="7112203" cy="646331"/>
          </a:xfrm>
          <a:prstGeom prst="rect">
            <a:avLst/>
          </a:prstGeom>
          <a:noFill/>
        </p:spPr>
        <p:txBody>
          <a:bodyPr wrap="square">
            <a:spAutoFit/>
          </a:bodyPr>
          <a:lstStyle/>
          <a:p>
            <a:r>
              <a:rPr lang="zh-CN" altLang="en-US" b="0" i="0" dirty="0">
                <a:solidFill>
                  <a:srgbClr val="060607"/>
                </a:solidFill>
                <a:effectLst/>
                <a:latin typeface="-apple-system"/>
              </a:rPr>
              <a:t>文章提供了一个完全基于数据的线性化分析，从由状态转换概率 方程</a:t>
            </a:r>
            <a:r>
              <a:rPr lang="en-US" altLang="zh-CN" b="0" i="0" dirty="0">
                <a:solidFill>
                  <a:srgbClr val="060607"/>
                </a:solidFill>
                <a:effectLst/>
                <a:latin typeface="-apple-system"/>
              </a:rPr>
              <a:t>(2) </a:t>
            </a:r>
            <a:r>
              <a:rPr lang="zh-CN" altLang="en-US" b="0" i="0" dirty="0">
                <a:solidFill>
                  <a:srgbClr val="060607"/>
                </a:solidFill>
                <a:effectLst/>
                <a:latin typeface="-apple-system"/>
              </a:rPr>
              <a:t>表征的一般二元状态动态中得出了方程</a:t>
            </a:r>
            <a:r>
              <a:rPr lang="en-US" altLang="zh-CN" b="0" i="0" dirty="0">
                <a:solidFill>
                  <a:srgbClr val="060607"/>
                </a:solidFill>
                <a:effectLst/>
                <a:latin typeface="-apple-system"/>
              </a:rPr>
              <a:t>(4)</a:t>
            </a:r>
            <a:r>
              <a:rPr lang="zh-CN" altLang="en-US" b="0" i="0" dirty="0">
                <a:solidFill>
                  <a:srgbClr val="060607"/>
                </a:solidFill>
                <a:effectLst/>
                <a:latin typeface="-apple-system"/>
              </a:rPr>
              <a:t>的一般关系。</a:t>
            </a:r>
            <a:endParaRPr lang="zh-CN" altLang="en-US" dirty="0"/>
          </a:p>
        </p:txBody>
      </p:sp>
      <p:pic>
        <p:nvPicPr>
          <p:cNvPr id="7" name="图片 6">
            <a:extLst>
              <a:ext uri="{FF2B5EF4-FFF2-40B4-BE49-F238E27FC236}">
                <a16:creationId xmlns:a16="http://schemas.microsoft.com/office/drawing/2014/main" id="{B791FF57-0FA9-AFAE-08FD-FEFC97A9E537}"/>
              </a:ext>
            </a:extLst>
          </p:cNvPr>
          <p:cNvPicPr>
            <a:picLocks noChangeAspect="1"/>
          </p:cNvPicPr>
          <p:nvPr/>
        </p:nvPicPr>
        <p:blipFill>
          <a:blip r:embed="rId3"/>
          <a:stretch>
            <a:fillRect/>
          </a:stretch>
        </p:blipFill>
        <p:spPr>
          <a:xfrm>
            <a:off x="7035123" y="2528717"/>
            <a:ext cx="4318222" cy="762039"/>
          </a:xfrm>
          <a:prstGeom prst="rect">
            <a:avLst/>
          </a:prstGeom>
        </p:spPr>
      </p:pic>
      <p:pic>
        <p:nvPicPr>
          <p:cNvPr id="8" name="图片 7">
            <a:extLst>
              <a:ext uri="{FF2B5EF4-FFF2-40B4-BE49-F238E27FC236}">
                <a16:creationId xmlns:a16="http://schemas.microsoft.com/office/drawing/2014/main" id="{C3CAFFE7-4E05-B4E5-C9B4-73374868AC6F}"/>
              </a:ext>
            </a:extLst>
          </p:cNvPr>
          <p:cNvPicPr>
            <a:picLocks noChangeAspect="1"/>
          </p:cNvPicPr>
          <p:nvPr/>
        </p:nvPicPr>
        <p:blipFill>
          <a:blip r:embed="rId4"/>
          <a:stretch>
            <a:fillRect/>
          </a:stretch>
        </p:blipFill>
        <p:spPr>
          <a:xfrm>
            <a:off x="619985" y="2517087"/>
            <a:ext cx="4756394" cy="838243"/>
          </a:xfrm>
          <a:prstGeom prst="rect">
            <a:avLst/>
          </a:prstGeom>
        </p:spPr>
      </p:pic>
      <p:sp>
        <p:nvSpPr>
          <p:cNvPr id="9" name="箭头: 燕尾形 8">
            <a:extLst>
              <a:ext uri="{FF2B5EF4-FFF2-40B4-BE49-F238E27FC236}">
                <a16:creationId xmlns:a16="http://schemas.microsoft.com/office/drawing/2014/main" id="{A22A56C6-5192-029F-EB1E-C240C2759C95}"/>
              </a:ext>
            </a:extLst>
          </p:cNvPr>
          <p:cNvSpPr/>
          <p:nvPr/>
        </p:nvSpPr>
        <p:spPr>
          <a:xfrm>
            <a:off x="5654672" y="2585861"/>
            <a:ext cx="877824" cy="585216"/>
          </a:xfrm>
          <a:prstGeom prst="notched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CB5F2EB-0754-F13E-0CD5-911BA8373FA4}"/>
                  </a:ext>
                </a:extLst>
              </p:cNvPr>
              <p:cNvSpPr txBox="1"/>
              <p:nvPr/>
            </p:nvSpPr>
            <p:spPr>
              <a:xfrm>
                <a:off x="532202" y="3494912"/>
                <a:ext cx="8392364" cy="1510478"/>
              </a:xfrm>
              <a:prstGeom prst="rect">
                <a:avLst/>
              </a:prstGeom>
              <a:noFill/>
            </p:spPr>
            <p:txBody>
              <a:bodyPr wrap="square">
                <a:spAutoFit/>
              </a:bodyPr>
              <a:lstStyle/>
              <a:p>
                <a:r>
                  <a:rPr lang="zh-CN" altLang="en-US" b="0" i="0" dirty="0">
                    <a:solidFill>
                      <a:srgbClr val="060607"/>
                    </a:solidFill>
                    <a:effectLst/>
                    <a:latin typeface="-apple-system"/>
                  </a:rPr>
                  <a:t>对于只有一个邻居的节点，可以严格证明线性关系方程</a:t>
                </a:r>
                <a:r>
                  <a:rPr lang="en-US" altLang="zh-CN" b="0" i="0" dirty="0">
                    <a:solidFill>
                      <a:srgbClr val="060607"/>
                    </a:solidFill>
                    <a:effectLst/>
                    <a:latin typeface="-apple-system"/>
                  </a:rPr>
                  <a:t>(4)</a:t>
                </a:r>
                <a:r>
                  <a:rPr lang="zh-CN" altLang="en-US" b="0" i="0" dirty="0">
                    <a:solidFill>
                      <a:srgbClr val="060607"/>
                    </a:solidFill>
                    <a:effectLst/>
                    <a:latin typeface="-apple-system"/>
                  </a:rPr>
                  <a:t>。</a:t>
                </a:r>
                <a:endParaRPr lang="en-US" altLang="zh-CN" b="0" i="0" dirty="0">
                  <a:solidFill>
                    <a:srgbClr val="060607"/>
                  </a:solidFill>
                  <a:effectLst/>
                  <a:latin typeface="-apple-system"/>
                </a:endParaRPr>
              </a:p>
              <a:p>
                <a:r>
                  <a:rPr lang="zh-CN" altLang="en-US" b="0" i="0" dirty="0">
                    <a:solidFill>
                      <a:srgbClr val="060607"/>
                    </a:solidFill>
                    <a:effectLst/>
                    <a:latin typeface="-apple-system"/>
                  </a:rPr>
                  <a:t>在这种情况下，活跃邻居的数量要么是</a:t>
                </a:r>
                <a:r>
                  <a:rPr lang="en-US" altLang="zh-CN" b="0" i="0" dirty="0">
                    <a:solidFill>
                      <a:srgbClr val="060607"/>
                    </a:solidFill>
                    <a:effectLst/>
                    <a:latin typeface="-apple-system"/>
                  </a:rPr>
                  <a:t>0</a:t>
                </a:r>
                <a:r>
                  <a:rPr lang="zh-CN" altLang="en-US" b="0" i="0" dirty="0">
                    <a:solidFill>
                      <a:srgbClr val="060607"/>
                    </a:solidFill>
                    <a:effectLst/>
                    <a:latin typeface="-apple-system"/>
                  </a:rPr>
                  <a:t>，要么是</a:t>
                </a:r>
                <a:r>
                  <a:rPr lang="en-US" altLang="zh-CN" b="0" i="0" dirty="0">
                    <a:solidFill>
                      <a:srgbClr val="060607"/>
                    </a:solidFill>
                    <a:effectLst/>
                    <a:latin typeface="-apple-system"/>
                  </a:rPr>
                  <a:t>1</a:t>
                </a:r>
                <a:r>
                  <a:rPr lang="zh-CN" altLang="en-US" b="0" i="0" dirty="0">
                    <a:solidFill>
                      <a:srgbClr val="060607"/>
                    </a:solidFill>
                    <a:effectLst/>
                    <a:latin typeface="-apple-system"/>
                  </a:rPr>
                  <a:t>。</a:t>
                </a:r>
                <a:endParaRPr lang="en-US" altLang="zh-CN" b="0" i="0" dirty="0">
                  <a:solidFill>
                    <a:srgbClr val="060607"/>
                  </a:solidFill>
                  <a:effectLst/>
                  <a:latin typeface="-apple-system"/>
                </a:endParaRPr>
              </a:p>
              <a:p>
                <a:r>
                  <a:rPr lang="zh-CN" altLang="en-US" b="0" i="0" dirty="0">
                    <a:solidFill>
                      <a:srgbClr val="060607"/>
                    </a:solidFill>
                    <a:effectLst/>
                    <a:latin typeface="-apple-system"/>
                  </a:rPr>
                  <a:t>设</a:t>
                </a:r>
                <a14:m>
                  <m:oMath xmlns:m="http://schemas.openxmlformats.org/officeDocument/2006/math">
                    <m:sSub>
                      <m:sSubPr>
                        <m:ctrlPr>
                          <a:rPr lang="en-US" altLang="zh-CN" b="0" i="1" dirty="0" smtClean="0">
                            <a:solidFill>
                              <a:srgbClr val="060607"/>
                            </a:solidFill>
                            <a:effectLst/>
                            <a:latin typeface="Cambria Math" panose="02040503050406030204" pitchFamily="18" charset="0"/>
                          </a:rPr>
                        </m:ctrlPr>
                      </m:sSubPr>
                      <m:e>
                        <m:r>
                          <a:rPr lang="en-US" altLang="zh-CN" b="0" i="1" dirty="0" smtClean="0">
                            <a:solidFill>
                              <a:srgbClr val="060607"/>
                            </a:solidFill>
                            <a:effectLst/>
                            <a:latin typeface="Cambria Math" panose="02040503050406030204" pitchFamily="18" charset="0"/>
                          </a:rPr>
                          <m:t>𝑃</m:t>
                        </m:r>
                      </m:e>
                      <m:sub>
                        <m:acc>
                          <m:accPr>
                            <m:chr m:val="̂"/>
                            <m:ctrlPr>
                              <a:rPr lang="en-US" altLang="zh-CN" b="0" i="1" dirty="0" smtClean="0">
                                <a:solidFill>
                                  <a:srgbClr val="060607"/>
                                </a:solidFill>
                                <a:effectLst/>
                                <a:latin typeface="Cambria Math" panose="02040503050406030204" pitchFamily="18" charset="0"/>
                              </a:rPr>
                            </m:ctrlPr>
                          </m:accPr>
                          <m:e>
                            <m:r>
                              <a:rPr lang="en-US" altLang="zh-CN" b="0" i="1" dirty="0" smtClean="0">
                                <a:solidFill>
                                  <a:srgbClr val="060607"/>
                                </a:solidFill>
                                <a:effectLst/>
                                <a:latin typeface="Cambria Math" panose="02040503050406030204" pitchFamily="18" charset="0"/>
                              </a:rPr>
                              <m:t>𝑡</m:t>
                            </m:r>
                          </m:e>
                        </m:acc>
                      </m:sub>
                    </m:sSub>
                    <m:r>
                      <a:rPr lang="en-US" altLang="zh-CN" b="0" i="1" dirty="0" smtClean="0">
                        <a:solidFill>
                          <a:srgbClr val="060607"/>
                        </a:solidFill>
                        <a:effectLst/>
                        <a:latin typeface="Cambria Math" panose="02040503050406030204" pitchFamily="18" charset="0"/>
                      </a:rPr>
                      <m:t>(1)</m:t>
                    </m:r>
                    <m:r>
                      <a:rPr lang="zh-CN" altLang="en-US" b="0" i="1" dirty="0" smtClean="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表示在基准 </a:t>
                </a:r>
                <a14:m>
                  <m:oMath xmlns:m="http://schemas.openxmlformats.org/officeDocument/2006/math">
                    <m:acc>
                      <m:accPr>
                        <m:chr m:val="̂"/>
                        <m:ctrlPr>
                          <a:rPr lang="zh-CN" altLang="en-US" b="0" i="1" smtClean="0">
                            <a:solidFill>
                              <a:srgbClr val="060607"/>
                            </a:solidFill>
                            <a:effectLst/>
                            <a:latin typeface="Cambria Math" panose="02040503050406030204" pitchFamily="18" charset="0"/>
                          </a:rPr>
                        </m:ctrlPr>
                      </m:accPr>
                      <m:e>
                        <m:r>
                          <a:rPr lang="en-US" altLang="zh-CN" b="0" i="1" smtClean="0">
                            <a:solidFill>
                              <a:srgbClr val="060607"/>
                            </a:solidFill>
                            <a:effectLst/>
                            <a:latin typeface="Cambria Math" panose="02040503050406030204" pitchFamily="18" charset="0"/>
                          </a:rPr>
                          <m:t>𝑡</m:t>
                        </m:r>
                      </m:e>
                    </m:acc>
                  </m:oMath>
                </a14:m>
                <a:r>
                  <a:rPr lang="zh-CN" altLang="en-US" b="0" i="0" dirty="0">
                    <a:solidFill>
                      <a:srgbClr val="060607"/>
                    </a:solidFill>
                    <a:effectLst/>
                    <a:latin typeface="-apple-system"/>
                  </a:rPr>
                  <a:t> 的集合中具有单个活跃邻居的字符串的比例，设没有活跃邻居的字符串的比例为 </a:t>
                </a:r>
                <a14:m>
                  <m:oMath xmlns:m="http://schemas.openxmlformats.org/officeDocument/2006/math">
                    <m:r>
                      <a:rPr lang="en-US" altLang="zh-CN" b="0" i="1" dirty="0" smtClean="0">
                        <a:solidFill>
                          <a:srgbClr val="060607"/>
                        </a:solidFill>
                        <a:effectLst/>
                        <a:latin typeface="Cambria Math" panose="02040503050406030204" pitchFamily="18" charset="0"/>
                      </a:rPr>
                      <m:t>1−</m:t>
                    </m:r>
                    <m:sSub>
                      <m:sSubPr>
                        <m:ctrlPr>
                          <a:rPr lang="en-US" altLang="zh-CN" i="1" dirty="0">
                            <a:solidFill>
                              <a:srgbClr val="060607"/>
                            </a:solidFill>
                            <a:latin typeface="Cambria Math" panose="02040503050406030204" pitchFamily="18" charset="0"/>
                          </a:rPr>
                        </m:ctrlPr>
                      </m:sSubPr>
                      <m:e>
                        <m:r>
                          <a:rPr lang="en-US" altLang="zh-CN" i="1" dirty="0">
                            <a:solidFill>
                              <a:srgbClr val="060607"/>
                            </a:solidFill>
                            <a:latin typeface="Cambria Math" panose="02040503050406030204" pitchFamily="18" charset="0"/>
                          </a:rPr>
                          <m:t>𝑃</m:t>
                        </m:r>
                      </m:e>
                      <m:sub>
                        <m:acc>
                          <m:accPr>
                            <m:chr m:val="̂"/>
                            <m:ctrlPr>
                              <a:rPr lang="en-US" altLang="zh-CN" i="1" dirty="0">
                                <a:solidFill>
                                  <a:srgbClr val="060607"/>
                                </a:solidFill>
                                <a:latin typeface="Cambria Math" panose="02040503050406030204" pitchFamily="18" charset="0"/>
                              </a:rPr>
                            </m:ctrlPr>
                          </m:accPr>
                          <m:e>
                            <m:r>
                              <a:rPr lang="en-US" altLang="zh-CN" i="1" dirty="0">
                                <a:solidFill>
                                  <a:srgbClr val="060607"/>
                                </a:solidFill>
                                <a:latin typeface="Cambria Math" panose="02040503050406030204" pitchFamily="18" charset="0"/>
                              </a:rPr>
                              <m:t>𝑡</m:t>
                            </m:r>
                          </m:e>
                        </m:acc>
                      </m:sub>
                    </m:sSub>
                    <m:r>
                      <a:rPr lang="en-US" altLang="zh-CN" i="1" dirty="0">
                        <a:solidFill>
                          <a:srgbClr val="060607"/>
                        </a:solidFill>
                        <a:latin typeface="Cambria Math" panose="02040503050406030204" pitchFamily="18" charset="0"/>
                      </a:rPr>
                      <m:t>(1)</m:t>
                    </m:r>
                  </m:oMath>
                </a14:m>
                <a:r>
                  <a:rPr lang="zh-CN" altLang="en-US" b="0" i="0" dirty="0">
                    <a:solidFill>
                      <a:srgbClr val="060607"/>
                    </a:solidFill>
                    <a:effectLst/>
                    <a:latin typeface="-apple-system"/>
                  </a:rPr>
                  <a:t>。</a:t>
                </a:r>
                <a:endParaRPr lang="en-US" altLang="zh-CN" b="0" i="0" dirty="0">
                  <a:solidFill>
                    <a:srgbClr val="060607"/>
                  </a:solidFill>
                  <a:effectLst/>
                  <a:latin typeface="-apple-system"/>
                </a:endParaRPr>
              </a:p>
              <a:p>
                <a:r>
                  <a:rPr lang="zh-CN" altLang="en-US" b="0" i="0" dirty="0">
                    <a:solidFill>
                      <a:srgbClr val="060607"/>
                    </a:solidFill>
                    <a:effectLst/>
                    <a:latin typeface="-apple-system"/>
                  </a:rPr>
                  <a:t>设没有活跃邻居和单个活跃邻居的转换概率分别为 </a:t>
                </a:r>
                <a14:m>
                  <m:oMath xmlns:m="http://schemas.openxmlformats.org/officeDocument/2006/math">
                    <m:r>
                      <a:rPr lang="en-US" altLang="zh-CN" b="0" i="1" dirty="0" smtClean="0">
                        <a:solidFill>
                          <a:srgbClr val="060607"/>
                        </a:solidFill>
                        <a:effectLst/>
                        <a:latin typeface="Cambria Math" panose="02040503050406030204" pitchFamily="18" charset="0"/>
                      </a:rPr>
                      <m:t>𝑓</m:t>
                    </m:r>
                    <m:r>
                      <a:rPr lang="en-US" altLang="zh-CN" b="0" i="1" dirty="0" smtClean="0">
                        <a:solidFill>
                          <a:srgbClr val="060607"/>
                        </a:solidFill>
                        <a:effectLst/>
                        <a:latin typeface="Cambria Math" panose="02040503050406030204" pitchFamily="18" charset="0"/>
                      </a:rPr>
                      <m:t>(0) </m:t>
                    </m:r>
                  </m:oMath>
                </a14:m>
                <a:r>
                  <a:rPr lang="zh-CN" altLang="en-US" b="0" i="0" dirty="0">
                    <a:solidFill>
                      <a:srgbClr val="060607"/>
                    </a:solidFill>
                    <a:effectLst/>
                    <a:latin typeface="-apple-system"/>
                  </a:rPr>
                  <a:t>和 </a:t>
                </a:r>
                <a14:m>
                  <m:oMath xmlns:m="http://schemas.openxmlformats.org/officeDocument/2006/math">
                    <m:r>
                      <a:rPr lang="en-US" altLang="zh-CN" b="0" i="1" dirty="0" smtClean="0">
                        <a:solidFill>
                          <a:srgbClr val="060607"/>
                        </a:solidFill>
                        <a:effectLst/>
                        <a:latin typeface="Cambria Math" panose="02040503050406030204" pitchFamily="18" charset="0"/>
                      </a:rPr>
                      <m:t>𝑓</m:t>
                    </m:r>
                    <m:r>
                      <a:rPr lang="en-US" altLang="zh-CN" b="0" i="1" dirty="0" smtClean="0">
                        <a:solidFill>
                          <a:srgbClr val="060607"/>
                        </a:solidFill>
                        <a:effectLst/>
                        <a:latin typeface="Cambria Math" panose="02040503050406030204" pitchFamily="18" charset="0"/>
                      </a:rPr>
                      <m:t>(1)</m:t>
                    </m:r>
                  </m:oMath>
                </a14:m>
                <a:r>
                  <a:rPr lang="zh-CN" altLang="en-US" b="0" i="0" dirty="0">
                    <a:solidFill>
                      <a:srgbClr val="060607"/>
                    </a:solidFill>
                    <a:effectLst/>
                    <a:latin typeface="-apple-system"/>
                  </a:rPr>
                  <a:t>。</a:t>
                </a:r>
                <a:endParaRPr lang="zh-CN" altLang="en-US" dirty="0"/>
              </a:p>
            </p:txBody>
          </p:sp>
        </mc:Choice>
        <mc:Fallback xmlns="">
          <p:sp>
            <p:nvSpPr>
              <p:cNvPr id="10" name="文本框 9">
                <a:extLst>
                  <a:ext uri="{FF2B5EF4-FFF2-40B4-BE49-F238E27FC236}">
                    <a16:creationId xmlns:a16="http://schemas.microsoft.com/office/drawing/2014/main" id="{FCB5F2EB-0754-F13E-0CD5-911BA8373FA4}"/>
                  </a:ext>
                </a:extLst>
              </p:cNvPr>
              <p:cNvSpPr txBox="1">
                <a:spLocks noRot="1" noChangeAspect="1" noMove="1" noResize="1" noEditPoints="1" noAdjustHandles="1" noChangeArrowheads="1" noChangeShapeType="1" noTextEdit="1"/>
              </p:cNvSpPr>
              <p:nvPr/>
            </p:nvSpPr>
            <p:spPr>
              <a:xfrm>
                <a:off x="532202" y="3494912"/>
                <a:ext cx="8392364" cy="1510478"/>
              </a:xfrm>
              <a:prstGeom prst="rect">
                <a:avLst/>
              </a:prstGeom>
              <a:blipFill>
                <a:blip r:embed="rId5"/>
                <a:stretch>
                  <a:fillRect l="-581" t="-3226" b="-201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6C6E279-AC2A-B5DA-293A-3DBD5D22B2B7}"/>
              </a:ext>
            </a:extLst>
          </p:cNvPr>
          <p:cNvPicPr>
            <a:picLocks noChangeAspect="1"/>
          </p:cNvPicPr>
          <p:nvPr/>
        </p:nvPicPr>
        <p:blipFill>
          <a:blip r:embed="rId6"/>
          <a:stretch>
            <a:fillRect/>
          </a:stretch>
        </p:blipFill>
        <p:spPr>
          <a:xfrm>
            <a:off x="847475" y="5511074"/>
            <a:ext cx="4807197" cy="819192"/>
          </a:xfrm>
          <a:prstGeom prst="rect">
            <a:avLst/>
          </a:prstGeom>
        </p:spPr>
      </p:pic>
      <p:pic>
        <p:nvPicPr>
          <p:cNvPr id="12" name="图片 11">
            <a:extLst>
              <a:ext uri="{FF2B5EF4-FFF2-40B4-BE49-F238E27FC236}">
                <a16:creationId xmlns:a16="http://schemas.microsoft.com/office/drawing/2014/main" id="{147D09D1-42D7-E425-9AD2-5FD3F9C86413}"/>
              </a:ext>
            </a:extLst>
          </p:cNvPr>
          <p:cNvPicPr>
            <a:picLocks noChangeAspect="1"/>
          </p:cNvPicPr>
          <p:nvPr/>
        </p:nvPicPr>
        <p:blipFill>
          <a:blip r:embed="rId7"/>
          <a:stretch>
            <a:fillRect/>
          </a:stretch>
        </p:blipFill>
        <p:spPr>
          <a:xfrm>
            <a:off x="6691476" y="5479984"/>
            <a:ext cx="3841947" cy="755689"/>
          </a:xfrm>
          <a:prstGeom prst="rect">
            <a:avLst/>
          </a:prstGeom>
        </p:spPr>
      </p:pic>
      <p:sp>
        <p:nvSpPr>
          <p:cNvPr id="13" name="文本框 12">
            <a:extLst>
              <a:ext uri="{FF2B5EF4-FFF2-40B4-BE49-F238E27FC236}">
                <a16:creationId xmlns:a16="http://schemas.microsoft.com/office/drawing/2014/main" id="{F7C48498-9CD5-D674-5EE5-5EE913FFC2F2}"/>
              </a:ext>
            </a:extLst>
          </p:cNvPr>
          <p:cNvSpPr txBox="1"/>
          <p:nvPr/>
        </p:nvSpPr>
        <p:spPr>
          <a:xfrm>
            <a:off x="532202" y="5056991"/>
            <a:ext cx="1107996" cy="369332"/>
          </a:xfrm>
          <a:prstGeom prst="rect">
            <a:avLst/>
          </a:prstGeom>
          <a:noFill/>
        </p:spPr>
        <p:txBody>
          <a:bodyPr wrap="none" rtlCol="0">
            <a:spAutoFit/>
          </a:bodyPr>
          <a:lstStyle/>
          <a:p>
            <a:r>
              <a:rPr lang="zh-CN" altLang="en-US" dirty="0"/>
              <a:t>于是有：</a:t>
            </a:r>
          </a:p>
        </p:txBody>
      </p:sp>
      <p:pic>
        <p:nvPicPr>
          <p:cNvPr id="14" name="图片 13">
            <a:extLst>
              <a:ext uri="{FF2B5EF4-FFF2-40B4-BE49-F238E27FC236}">
                <a16:creationId xmlns:a16="http://schemas.microsoft.com/office/drawing/2014/main" id="{24198A90-C5CF-889B-9417-484D83005664}"/>
              </a:ext>
            </a:extLst>
          </p:cNvPr>
          <p:cNvPicPr>
            <a:picLocks noChangeAspect="1"/>
          </p:cNvPicPr>
          <p:nvPr/>
        </p:nvPicPr>
        <p:blipFill>
          <a:blip r:embed="rId8"/>
          <a:stretch>
            <a:fillRect/>
          </a:stretch>
        </p:blipFill>
        <p:spPr>
          <a:xfrm>
            <a:off x="7627141" y="4487025"/>
            <a:ext cx="4445228" cy="990651"/>
          </a:xfrm>
          <a:prstGeom prst="rect">
            <a:avLst/>
          </a:prstGeom>
        </p:spPr>
      </p:pic>
      <p:cxnSp>
        <p:nvCxnSpPr>
          <p:cNvPr id="15" name="直接箭头连接符 14">
            <a:extLst>
              <a:ext uri="{FF2B5EF4-FFF2-40B4-BE49-F238E27FC236}">
                <a16:creationId xmlns:a16="http://schemas.microsoft.com/office/drawing/2014/main" id="{6FF72DAE-BC4E-9FD6-ABA8-C39454E5B6E5}"/>
              </a:ext>
            </a:extLst>
          </p:cNvPr>
          <p:cNvCxnSpPr/>
          <p:nvPr/>
        </p:nvCxnSpPr>
        <p:spPr>
          <a:xfrm flipV="1">
            <a:off x="8207677" y="5241657"/>
            <a:ext cx="2150669" cy="47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41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55F69-9544-6122-4FF4-92DD7F83DA4C}"/>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FD8F2785-4CBC-5500-58BB-A1702F449C34}"/>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01BEF5F-9CFC-FF76-3B57-F4E567224484}"/>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0F931E52-402A-4B03-1C32-0E6891BB9B81}"/>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85DEA76F-2336-653A-C790-021F9085A074}"/>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E3A725B-2063-1AA1-0199-93ECC61EF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5" name="文本框 4">
            <a:extLst>
              <a:ext uri="{FF2B5EF4-FFF2-40B4-BE49-F238E27FC236}">
                <a16:creationId xmlns:a16="http://schemas.microsoft.com/office/drawing/2014/main" id="{1B7AB124-2FA4-41D1-20F9-8A1A61B97253}"/>
              </a:ext>
            </a:extLst>
          </p:cNvPr>
          <p:cNvSpPr txBox="1"/>
          <p:nvPr/>
        </p:nvSpPr>
        <p:spPr>
          <a:xfrm>
            <a:off x="1127478" y="2114505"/>
            <a:ext cx="6097218" cy="369332"/>
          </a:xfrm>
          <a:prstGeom prst="rect">
            <a:avLst/>
          </a:prstGeom>
          <a:noFill/>
        </p:spPr>
        <p:txBody>
          <a:bodyPr wrap="square">
            <a:spAutoFit/>
          </a:bodyPr>
          <a:lstStyle/>
          <a:p>
            <a:r>
              <a:rPr lang="zh-CN" altLang="en-US" b="0" i="0" dirty="0">
                <a:solidFill>
                  <a:srgbClr val="060607"/>
                </a:solidFill>
                <a:effectLst/>
                <a:latin typeface="-apple-system"/>
              </a:rPr>
              <a:t>将方程</a:t>
            </a:r>
            <a:r>
              <a:rPr lang="en-US" altLang="zh-CN" b="0" i="0" dirty="0">
                <a:solidFill>
                  <a:srgbClr val="060607"/>
                </a:solidFill>
                <a:effectLst/>
                <a:latin typeface="-apple-system"/>
              </a:rPr>
              <a:t>(6)</a:t>
            </a:r>
            <a:r>
              <a:rPr lang="zh-CN" altLang="en-US" b="0" i="0" dirty="0">
                <a:solidFill>
                  <a:srgbClr val="060607"/>
                </a:solidFill>
                <a:effectLst/>
                <a:latin typeface="-apple-system"/>
              </a:rPr>
              <a:t>代入方程</a:t>
            </a:r>
            <a:r>
              <a:rPr lang="en-US" altLang="zh-CN" b="0" i="0" dirty="0">
                <a:solidFill>
                  <a:srgbClr val="060607"/>
                </a:solidFill>
                <a:effectLst/>
                <a:latin typeface="-apple-system"/>
              </a:rPr>
              <a:t>(5)</a:t>
            </a:r>
            <a:r>
              <a:rPr lang="zh-CN" altLang="en-US" b="0" i="0" dirty="0">
                <a:solidFill>
                  <a:srgbClr val="060607"/>
                </a:solidFill>
                <a:effectLst/>
                <a:latin typeface="-apple-system"/>
              </a:rPr>
              <a:t>，得到</a:t>
            </a:r>
            <a:endParaRPr lang="zh-CN" altLang="en-US" dirty="0"/>
          </a:p>
        </p:txBody>
      </p:sp>
      <p:pic>
        <p:nvPicPr>
          <p:cNvPr id="6" name="图片 5">
            <a:extLst>
              <a:ext uri="{FF2B5EF4-FFF2-40B4-BE49-F238E27FC236}">
                <a16:creationId xmlns:a16="http://schemas.microsoft.com/office/drawing/2014/main" id="{DF979F44-E2DA-86D7-7DFB-F664BBDFA4FC}"/>
              </a:ext>
            </a:extLst>
          </p:cNvPr>
          <p:cNvPicPr>
            <a:picLocks noChangeAspect="1"/>
          </p:cNvPicPr>
          <p:nvPr/>
        </p:nvPicPr>
        <p:blipFill>
          <a:blip r:embed="rId3"/>
          <a:stretch>
            <a:fillRect/>
          </a:stretch>
        </p:blipFill>
        <p:spPr>
          <a:xfrm>
            <a:off x="3808464" y="2739752"/>
            <a:ext cx="4826248" cy="723937"/>
          </a:xfrm>
          <a:prstGeom prst="rect">
            <a:avLst/>
          </a:prstGeom>
        </p:spPr>
      </p:pic>
      <p:pic>
        <p:nvPicPr>
          <p:cNvPr id="7" name="图片 6">
            <a:extLst>
              <a:ext uri="{FF2B5EF4-FFF2-40B4-BE49-F238E27FC236}">
                <a16:creationId xmlns:a16="http://schemas.microsoft.com/office/drawing/2014/main" id="{E34E84A1-AFF6-42CF-F633-70A2A1BD9989}"/>
              </a:ext>
            </a:extLst>
          </p:cNvPr>
          <p:cNvPicPr>
            <a:picLocks noChangeAspect="1"/>
          </p:cNvPicPr>
          <p:nvPr/>
        </p:nvPicPr>
        <p:blipFill>
          <a:blip r:embed="rId4"/>
          <a:stretch>
            <a:fillRect/>
          </a:stretch>
        </p:blipFill>
        <p:spPr>
          <a:xfrm>
            <a:off x="4249239" y="4158316"/>
            <a:ext cx="4318222" cy="762039"/>
          </a:xfrm>
          <a:prstGeom prst="rect">
            <a:avLst/>
          </a:prstGeom>
        </p:spPr>
      </p:pic>
      <p:cxnSp>
        <p:nvCxnSpPr>
          <p:cNvPr id="8" name="直接箭头连接符 7">
            <a:extLst>
              <a:ext uri="{FF2B5EF4-FFF2-40B4-BE49-F238E27FC236}">
                <a16:creationId xmlns:a16="http://schemas.microsoft.com/office/drawing/2014/main" id="{E8D6E5B5-2C71-622B-8075-52821B30182C}"/>
              </a:ext>
            </a:extLst>
          </p:cNvPr>
          <p:cNvCxnSpPr/>
          <p:nvPr/>
        </p:nvCxnSpPr>
        <p:spPr>
          <a:xfrm>
            <a:off x="5502260" y="3286429"/>
            <a:ext cx="117043" cy="965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6647CA9-3697-46D4-C1FA-692968BA673B}"/>
              </a:ext>
            </a:extLst>
          </p:cNvPr>
          <p:cNvCxnSpPr>
            <a:cxnSpLocks/>
          </p:cNvCxnSpPr>
          <p:nvPr/>
        </p:nvCxnSpPr>
        <p:spPr>
          <a:xfrm flipH="1">
            <a:off x="7404212" y="3242138"/>
            <a:ext cx="437692" cy="10611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D75176C-D5FB-A487-AF56-7411D7A4CCD3}"/>
              </a:ext>
            </a:extLst>
          </p:cNvPr>
          <p:cNvSpPr txBox="1"/>
          <p:nvPr/>
        </p:nvSpPr>
        <p:spPr>
          <a:xfrm>
            <a:off x="2798654" y="3487837"/>
            <a:ext cx="2586563" cy="646331"/>
          </a:xfrm>
          <a:prstGeom prst="rect">
            <a:avLst/>
          </a:prstGeom>
          <a:noFill/>
        </p:spPr>
        <p:txBody>
          <a:bodyPr wrap="square" rtlCol="0">
            <a:spAutoFit/>
          </a:bodyPr>
          <a:lstStyle/>
          <a:p>
            <a:r>
              <a:rPr lang="zh-CN" altLang="en-US" dirty="0"/>
              <a:t>将方程</a:t>
            </a:r>
            <a:r>
              <a:rPr lang="en-US" altLang="zh-CN" dirty="0"/>
              <a:t>7</a:t>
            </a:r>
            <a:r>
              <a:rPr lang="zh-CN" altLang="en-US" dirty="0"/>
              <a:t>和方程</a:t>
            </a:r>
            <a:r>
              <a:rPr lang="en-US" altLang="zh-CN" dirty="0"/>
              <a:t>4</a:t>
            </a:r>
            <a:r>
              <a:rPr lang="zh-CN" altLang="en-US" dirty="0"/>
              <a:t>所描述的线性形式进行对比</a:t>
            </a:r>
          </a:p>
        </p:txBody>
      </p:sp>
      <p:sp>
        <p:nvSpPr>
          <p:cNvPr id="11" name="文本框 10">
            <a:extLst>
              <a:ext uri="{FF2B5EF4-FFF2-40B4-BE49-F238E27FC236}">
                <a16:creationId xmlns:a16="http://schemas.microsoft.com/office/drawing/2014/main" id="{AD668A58-0D90-A8B2-BFB4-A404B19FA169}"/>
              </a:ext>
            </a:extLst>
          </p:cNvPr>
          <p:cNvSpPr txBox="1"/>
          <p:nvPr/>
        </p:nvSpPr>
        <p:spPr>
          <a:xfrm>
            <a:off x="2442679" y="5306092"/>
            <a:ext cx="7616958" cy="646331"/>
          </a:xfrm>
          <a:prstGeom prst="rect">
            <a:avLst/>
          </a:prstGeom>
          <a:noFill/>
        </p:spPr>
        <p:txBody>
          <a:bodyPr wrap="square">
            <a:spAutoFit/>
          </a:bodyPr>
          <a:lstStyle/>
          <a:p>
            <a:r>
              <a:rPr lang="zh-CN" altLang="en-US" b="0" i="0" dirty="0">
                <a:effectLst/>
                <a:latin typeface="-apple-system"/>
              </a:rPr>
              <a:t>因为 </a:t>
            </a:r>
            <a:r>
              <a:rPr lang="en-US" altLang="zh-CN" b="0" i="0" dirty="0">
                <a:effectLst/>
                <a:latin typeface="KaTeX_Main"/>
              </a:rPr>
              <a:t>[</a:t>
            </a:r>
            <a:r>
              <a:rPr lang="en-US" altLang="zh-CN" b="0" i="1" dirty="0">
                <a:effectLst/>
                <a:latin typeface="KaTeX_Math"/>
              </a:rPr>
              <a:t>f</a:t>
            </a:r>
            <a:r>
              <a:rPr lang="en-US" altLang="zh-CN" b="0" i="0" dirty="0">
                <a:effectLst/>
                <a:latin typeface="KaTeX_Main"/>
              </a:rPr>
              <a:t>(1)−</a:t>
            </a:r>
            <a:r>
              <a:rPr lang="en-US" altLang="zh-CN" b="0" i="1" dirty="0">
                <a:effectLst/>
                <a:latin typeface="KaTeX_Math"/>
              </a:rPr>
              <a:t>f</a:t>
            </a:r>
            <a:r>
              <a:rPr lang="en-US" altLang="zh-CN" b="0" i="0" dirty="0">
                <a:effectLst/>
                <a:latin typeface="KaTeX_Main"/>
              </a:rPr>
              <a:t>(0)]</a:t>
            </a:r>
            <a:r>
              <a:rPr lang="zh-CN" altLang="en-US" b="0" i="0" dirty="0">
                <a:effectLst/>
                <a:latin typeface="-apple-system"/>
              </a:rPr>
              <a:t> 和 </a:t>
            </a:r>
            <a:r>
              <a:rPr lang="en-US" altLang="zh-CN" b="0" i="1" dirty="0">
                <a:effectLst/>
                <a:latin typeface="KaTeX_Math"/>
              </a:rPr>
              <a:t>f</a:t>
            </a:r>
            <a:r>
              <a:rPr lang="en-US" altLang="zh-CN" b="0" i="0" dirty="0">
                <a:effectLst/>
                <a:latin typeface="KaTeX_Main"/>
              </a:rPr>
              <a:t>(0)</a:t>
            </a:r>
            <a:r>
              <a:rPr lang="zh-CN" altLang="en-US" b="0" i="0" dirty="0">
                <a:effectLst/>
                <a:latin typeface="-apple-system"/>
              </a:rPr>
              <a:t> 都是常数，它们由具体的二元状态动态决定，所以两个方程的形式是一致的。</a:t>
            </a:r>
            <a:r>
              <a:rPr lang="zh-CN" altLang="en-US" dirty="0">
                <a:latin typeface="-apple-system"/>
              </a:rPr>
              <a:t>这个结果从理论上验证了线性化的可行性。</a:t>
            </a:r>
            <a:endParaRPr lang="zh-CN" altLang="en-US" dirty="0"/>
          </a:p>
        </p:txBody>
      </p:sp>
      <p:sp>
        <p:nvSpPr>
          <p:cNvPr id="12" name="文本框 11">
            <a:extLst>
              <a:ext uri="{FF2B5EF4-FFF2-40B4-BE49-F238E27FC236}">
                <a16:creationId xmlns:a16="http://schemas.microsoft.com/office/drawing/2014/main" id="{7430349D-D0AC-DDB7-0D49-92EB80BDBD0E}"/>
              </a:ext>
            </a:extLst>
          </p:cNvPr>
          <p:cNvSpPr txBox="1"/>
          <p:nvPr/>
        </p:nvSpPr>
        <p:spPr>
          <a:xfrm>
            <a:off x="3320888" y="720559"/>
            <a:ext cx="5788761" cy="334707"/>
          </a:xfrm>
          <a:prstGeom prst="rect">
            <a:avLst/>
          </a:prstGeom>
          <a:noFill/>
        </p:spPr>
        <p:txBody>
          <a:bodyPr wrap="square">
            <a:spAutoFit/>
          </a:bodyPr>
          <a:lstStyle/>
          <a:p>
            <a:pPr algn="l" fontAlgn="base">
              <a:lnSpc>
                <a:spcPts val="1800"/>
              </a:lnSpc>
            </a:pPr>
            <a:r>
              <a:rPr lang="zh-CN" altLang="en-US" sz="3200" b="1" i="0" dirty="0">
                <a:solidFill>
                  <a:srgbClr val="060607"/>
                </a:solidFill>
                <a:effectLst/>
                <a:latin typeface="宋体" panose="02010600030101010101" pitchFamily="2" charset="-122"/>
                <a:ea typeface="宋体" panose="02010600030101010101" pitchFamily="2" charset="-122"/>
              </a:rPr>
              <a:t>基于数据的线性化的理论验证</a:t>
            </a:r>
          </a:p>
        </p:txBody>
      </p:sp>
    </p:spTree>
    <p:extLst>
      <p:ext uri="{BB962C8B-B14F-4D97-AF65-F5344CB8AC3E}">
        <p14:creationId xmlns:p14="http://schemas.microsoft.com/office/powerpoint/2010/main" val="383188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E6B59-3576-B49D-51B9-2116CC26E4D3}"/>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5D6A72AB-3FC8-DD67-306D-39233909927D}"/>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C5E3B36-47C0-1626-E8DF-72133299AE92}"/>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865C9153-770E-1CA3-7536-CF9AABA0BB4D}"/>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CA9C5F7C-C190-F51A-0ABC-84541AEEE95B}"/>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D4DC76EC-C765-ACD5-0424-D1E9916EF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12" name="文本框 11">
            <a:extLst>
              <a:ext uri="{FF2B5EF4-FFF2-40B4-BE49-F238E27FC236}">
                <a16:creationId xmlns:a16="http://schemas.microsoft.com/office/drawing/2014/main" id="{B827F7D0-DE37-664F-9E46-4AD1B8688A9D}"/>
              </a:ext>
            </a:extLst>
          </p:cNvPr>
          <p:cNvSpPr txBox="1"/>
          <p:nvPr/>
        </p:nvSpPr>
        <p:spPr>
          <a:xfrm>
            <a:off x="3320888" y="720559"/>
            <a:ext cx="5788761" cy="334707"/>
          </a:xfrm>
          <a:prstGeom prst="rect">
            <a:avLst/>
          </a:prstGeom>
          <a:noFill/>
        </p:spPr>
        <p:txBody>
          <a:bodyPr wrap="square">
            <a:spAutoFit/>
          </a:bodyPr>
          <a:lstStyle/>
          <a:p>
            <a:pPr algn="l" fontAlgn="base">
              <a:lnSpc>
                <a:spcPts val="1800"/>
              </a:lnSpc>
            </a:pPr>
            <a:r>
              <a:rPr lang="zh-CN" altLang="en-US" sz="3200" b="1" i="0" dirty="0">
                <a:solidFill>
                  <a:srgbClr val="060607"/>
                </a:solidFill>
                <a:effectLst/>
                <a:latin typeface="宋体" panose="02010600030101010101" pitchFamily="2" charset="-122"/>
                <a:ea typeface="宋体" panose="02010600030101010101" pitchFamily="2" charset="-122"/>
              </a:rPr>
              <a:t>使用凸优化方法进行网络重构</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BC6149B-42D4-31B6-61B1-B230D1E0F37B}"/>
                  </a:ext>
                </a:extLst>
              </p:cNvPr>
              <p:cNvSpPr txBox="1"/>
              <p:nvPr/>
            </p:nvSpPr>
            <p:spPr>
              <a:xfrm>
                <a:off x="1394318" y="1354463"/>
                <a:ext cx="8238744" cy="1510478"/>
              </a:xfrm>
              <a:prstGeom prst="rect">
                <a:avLst/>
              </a:prstGeom>
              <a:noFill/>
            </p:spPr>
            <p:txBody>
              <a:bodyPr wrap="square">
                <a:spAutoFit/>
              </a:bodyPr>
              <a:lstStyle/>
              <a:p>
                <a:r>
                  <a:rPr lang="zh-CN" altLang="en-US" b="0" i="0" dirty="0">
                    <a:effectLst/>
                    <a:latin typeface="-apple-system"/>
                  </a:rPr>
                  <a:t>线性关系（方程 </a:t>
                </a:r>
                <a:r>
                  <a:rPr lang="en-US" altLang="zh-CN" b="0" i="0" dirty="0">
                    <a:effectLst/>
                    <a:latin typeface="-apple-system"/>
                  </a:rPr>
                  <a:t>(4) </a:t>
                </a:r>
                <a:r>
                  <a:rPr lang="zh-CN" altLang="en-US" b="0" i="0" dirty="0">
                    <a:effectLst/>
                    <a:latin typeface="-apple-system"/>
                  </a:rPr>
                  <a:t>）使我们能够通过多个不同的基准时间（例如，</a:t>
                </a:r>
                <a14:m>
                  <m:oMath xmlns:m="http://schemas.openxmlformats.org/officeDocument/2006/math">
                    <m:sSub>
                      <m:sSubPr>
                        <m:ctrlPr>
                          <a:rPr lang="en-US" altLang="zh-CN" b="0" i="1" smtClean="0">
                            <a:effectLst/>
                            <a:latin typeface="Cambria Math" panose="02040503050406030204" pitchFamily="18" charset="0"/>
                          </a:rPr>
                        </m:ctrlPr>
                      </m:sSubPr>
                      <m:e>
                        <m:acc>
                          <m:accPr>
                            <m:chr m:val="̂"/>
                            <m:ctrlPr>
                              <a:rPr lang="en-US" altLang="zh-CN" b="0" i="1" smtClean="0">
                                <a:effectLst/>
                                <a:latin typeface="Cambria Math" panose="02040503050406030204" pitchFamily="18" charset="0"/>
                              </a:rPr>
                            </m:ctrlPr>
                          </m:accPr>
                          <m:e>
                            <m:r>
                              <a:rPr lang="en-US" altLang="zh-CN" b="0" i="1" smtClean="0">
                                <a:effectLst/>
                                <a:latin typeface="Cambria Math" panose="02040503050406030204" pitchFamily="18" charset="0"/>
                              </a:rPr>
                              <m:t>𝑡</m:t>
                            </m:r>
                          </m:e>
                        </m:acc>
                      </m:e>
                      <m:sub>
                        <m:r>
                          <a:rPr lang="en-US" altLang="zh-CN" b="0" i="1" smtClean="0">
                            <a:effectLst/>
                            <a:latin typeface="Cambria Math" panose="02040503050406030204" pitchFamily="18" charset="0"/>
                          </a:rPr>
                          <m:t>1 </m:t>
                        </m:r>
                      </m:sub>
                    </m:sSub>
                  </m:oMath>
                </a14:m>
                <a:r>
                  <a:rPr lang="en-US" altLang="zh-CN" b="0" i="0" dirty="0">
                    <a:effectLst/>
                    <a:latin typeface="inherit"/>
                  </a:rPr>
                  <a:t>​</a:t>
                </a:r>
                <a:r>
                  <a:rPr lang="en-US" altLang="zh-CN" b="0" i="0" dirty="0">
                    <a:effectLst/>
                    <a:latin typeface="KaTeX_Main"/>
                  </a:rPr>
                  <a:t>, … ,</a:t>
                </a:r>
                <a:r>
                  <a:rPr lang="en-US" altLang="zh-CN"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e>
                      <m:sub>
                        <m:r>
                          <a:rPr lang="en-US" altLang="zh-CN" b="0" i="1" smtClean="0">
                            <a:latin typeface="Cambria Math" panose="02040503050406030204" pitchFamily="18" charset="0"/>
                          </a:rPr>
                          <m:t>𝑀</m:t>
                        </m:r>
                        <m:r>
                          <a:rPr lang="en-US" altLang="zh-CN" i="1">
                            <a:latin typeface="Cambria Math" panose="02040503050406030204" pitchFamily="18" charset="0"/>
                          </a:rPr>
                          <m:t> </m:t>
                        </m:r>
                      </m:sub>
                    </m:sSub>
                    <m:r>
                      <a:rPr lang="en-US" altLang="zh-CN" i="1">
                        <a:latin typeface="Cambria Math" panose="02040503050406030204" pitchFamily="18" charset="0"/>
                      </a:rPr>
                      <m:t> </m:t>
                    </m:r>
                  </m:oMath>
                </a14:m>
                <a:r>
                  <a:rPr lang="zh-CN" altLang="en-US" b="0" i="0" dirty="0">
                    <a:effectLst/>
                    <a:latin typeface="inherit"/>
                  </a:rPr>
                  <a:t>​</a:t>
                </a:r>
                <a:r>
                  <a:rPr lang="zh-CN" altLang="en-US" b="0" i="0" dirty="0">
                    <a:effectLst/>
                    <a:latin typeface="-apple-system"/>
                  </a:rPr>
                  <a:t>）及其对应的从属时间来确定任意节点 </a:t>
                </a:r>
                <a14:m>
                  <m:oMath xmlns:m="http://schemas.openxmlformats.org/officeDocument/2006/math">
                    <m:r>
                      <a:rPr lang="en-US" altLang="zh-CN" b="0" i="1" dirty="0" smtClean="0">
                        <a:effectLst/>
                        <a:latin typeface="Cambria Math" panose="02040503050406030204" pitchFamily="18" charset="0"/>
                      </a:rPr>
                      <m:t>𝑖</m:t>
                    </m:r>
                    <m:r>
                      <a:rPr lang="zh-CN" altLang="en-US" b="0" i="1" dirty="0">
                        <a:effectLst/>
                        <a:latin typeface="Cambria Math" panose="02040503050406030204" pitchFamily="18" charset="0"/>
                      </a:rPr>
                      <m:t> </m:t>
                    </m:r>
                  </m:oMath>
                </a14:m>
                <a:r>
                  <a:rPr lang="zh-CN" altLang="en-US" b="0" i="0" dirty="0">
                    <a:effectLst/>
                    <a:latin typeface="-apple-system"/>
                  </a:rPr>
                  <a:t>的邻居。具体来说，对于</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e>
                      <m:sub>
                        <m:r>
                          <a:rPr lang="en-US" altLang="zh-CN" i="1">
                            <a:latin typeface="Cambria Math" panose="02040503050406030204" pitchFamily="18" charset="0"/>
                          </a:rPr>
                          <m:t>1 </m:t>
                        </m:r>
                      </m:sub>
                    </m:sSub>
                    <m:r>
                      <a:rPr lang="en-US" altLang="zh-CN" i="1">
                        <a:latin typeface="Cambria Math" panose="02040503050406030204" pitchFamily="18" charset="0"/>
                      </a:rPr>
                      <m:t> </m:t>
                    </m:r>
                  </m:oMath>
                </a14:m>
                <a:r>
                  <a:rPr lang="en-US" altLang="zh-CN" b="0" i="0" dirty="0">
                    <a:effectLst/>
                    <a:latin typeface="inherit"/>
                  </a:rPr>
                  <a:t>​</a:t>
                </a:r>
                <a:r>
                  <a:rPr lang="en-US" altLang="zh-CN" b="0" i="0" dirty="0">
                    <a:effectLst/>
                    <a:latin typeface="KaTeX_Main"/>
                  </a:rPr>
                  <a:t>, … ,</a:t>
                </a:r>
                <a:r>
                  <a:rPr lang="en-US" altLang="zh-CN"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𝑡</m:t>
                            </m:r>
                          </m:e>
                        </m:acc>
                      </m:e>
                      <m:sub>
                        <m:r>
                          <a:rPr lang="en-US" altLang="zh-CN" b="0" i="1" smtClean="0">
                            <a:latin typeface="Cambria Math" panose="02040503050406030204" pitchFamily="18" charset="0"/>
                          </a:rPr>
                          <m:t>𝑀</m:t>
                        </m:r>
                        <m:r>
                          <a:rPr lang="en-US" altLang="zh-CN" i="1">
                            <a:latin typeface="Cambria Math" panose="02040503050406030204" pitchFamily="18" charset="0"/>
                          </a:rPr>
                          <m:t> </m:t>
                        </m:r>
                      </m:sub>
                    </m:sSub>
                    <m:r>
                      <a:rPr lang="en-US" altLang="zh-CN" i="1">
                        <a:latin typeface="Cambria Math" panose="02040503050406030204" pitchFamily="18" charset="0"/>
                      </a:rPr>
                      <m:t> </m:t>
                    </m:r>
                  </m:oMath>
                </a14:m>
                <a:r>
                  <a:rPr lang="zh-CN" altLang="en-US" b="0" i="0" dirty="0">
                    <a:effectLst/>
                    <a:latin typeface="inherit"/>
                  </a:rPr>
                  <a:t>​</a:t>
                </a:r>
                <a:r>
                  <a:rPr lang="zh-CN" altLang="en-US" b="0" i="0" dirty="0">
                    <a:effectLst/>
                    <a:latin typeface="-apple-system"/>
                  </a:rPr>
                  <a:t>，方程</a:t>
                </a:r>
                <a:r>
                  <a:rPr lang="en-US" altLang="zh-CN" b="0" i="0" dirty="0">
                    <a:effectLst/>
                    <a:latin typeface="-apple-system"/>
                  </a:rPr>
                  <a:t>(4)</a:t>
                </a:r>
                <a:r>
                  <a:rPr lang="zh-CN" altLang="en-US" b="0" i="0" dirty="0">
                    <a:effectLst/>
                    <a:latin typeface="-apple-system"/>
                  </a:rPr>
                  <a:t>可以表示为矩阵形式 </a:t>
                </a:r>
                <a14:m>
                  <m:oMath xmlns:m="http://schemas.openxmlformats.org/officeDocument/2006/math">
                    <m:sSub>
                      <m:sSubPr>
                        <m:ctrlPr>
                          <a:rPr lang="en-US" altLang="zh-CN" b="1" i="1" smtClean="0">
                            <a:effectLst/>
                            <a:latin typeface="Cambria Math" panose="02040503050406030204" pitchFamily="18" charset="0"/>
                          </a:rPr>
                        </m:ctrlPr>
                      </m:sSubPr>
                      <m:e>
                        <m:r>
                          <a:rPr lang="en-US" altLang="zh-CN" b="1" i="1" smtClean="0">
                            <a:effectLst/>
                            <a:latin typeface="Cambria Math" panose="02040503050406030204" pitchFamily="18" charset="0"/>
                          </a:rPr>
                          <m:t>𝒀</m:t>
                        </m:r>
                      </m:e>
                      <m:sub>
                        <m:r>
                          <a:rPr lang="en-US" altLang="zh-CN" b="1" i="1" smtClean="0">
                            <a:effectLst/>
                            <a:latin typeface="Cambria Math" panose="02040503050406030204" pitchFamily="18" charset="0"/>
                          </a:rPr>
                          <m:t>𝒊</m:t>
                        </m:r>
                      </m:sub>
                    </m:sSub>
                    <m:r>
                      <a:rPr lang="en-US" altLang="zh-CN" b="1" i="1" smtClean="0">
                        <a:effectLst/>
                        <a:latin typeface="Cambria Math" panose="02040503050406030204" pitchFamily="18" charset="0"/>
                      </a:rPr>
                      <m:t>=</m:t>
                    </m:r>
                    <m:sSub>
                      <m:sSubPr>
                        <m:ctrlPr>
                          <a:rPr lang="en-US" altLang="zh-CN" b="1" i="1" smtClean="0">
                            <a:effectLst/>
                            <a:latin typeface="Cambria Math" panose="02040503050406030204" pitchFamily="18" charset="0"/>
                          </a:rPr>
                        </m:ctrlPr>
                      </m:sSubPr>
                      <m:e>
                        <m:r>
                          <a:rPr lang="el-GR" altLang="zh-CN" b="1" i="1" smtClean="0">
                            <a:effectLst/>
                            <a:latin typeface="Cambria Math" panose="02040503050406030204" pitchFamily="18" charset="0"/>
                            <a:ea typeface="Cambria Math" panose="02040503050406030204" pitchFamily="18" charset="0"/>
                          </a:rPr>
                          <m:t>𝜱</m:t>
                        </m:r>
                      </m:e>
                      <m:sub>
                        <m:r>
                          <a:rPr lang="en-US" altLang="zh-CN" b="1" i="1" smtClean="0">
                            <a:effectLst/>
                            <a:latin typeface="Cambria Math" panose="02040503050406030204" pitchFamily="18" charset="0"/>
                          </a:rPr>
                          <m:t>𝒊</m:t>
                        </m:r>
                      </m:sub>
                    </m:sSub>
                    <m:r>
                      <a:rPr lang="en-US" altLang="zh-CN" b="1" i="1" smtClean="0">
                        <a:effectLst/>
                        <a:latin typeface="Cambria Math" panose="02040503050406030204" pitchFamily="18" charset="0"/>
                        <a:ea typeface="Cambria Math" panose="02040503050406030204" pitchFamily="18" charset="0"/>
                      </a:rPr>
                      <m:t>×</m:t>
                    </m:r>
                    <m:sSub>
                      <m:sSubPr>
                        <m:ctrlPr>
                          <a:rPr lang="en-US" altLang="zh-CN" b="1" i="1" smtClean="0">
                            <a:effectLst/>
                            <a:latin typeface="Cambria Math" panose="02040503050406030204" pitchFamily="18" charset="0"/>
                            <a:ea typeface="Cambria Math" panose="02040503050406030204" pitchFamily="18" charset="0"/>
                          </a:rPr>
                        </m:ctrlPr>
                      </m:sSubPr>
                      <m:e>
                        <m:r>
                          <a:rPr lang="en-US" altLang="zh-CN" b="1" i="1" smtClean="0">
                            <a:effectLst/>
                            <a:latin typeface="Cambria Math" panose="02040503050406030204" pitchFamily="18" charset="0"/>
                            <a:ea typeface="Cambria Math" panose="02040503050406030204" pitchFamily="18" charset="0"/>
                          </a:rPr>
                          <m:t>𝑿</m:t>
                        </m:r>
                      </m:e>
                      <m:sub>
                        <m:r>
                          <a:rPr lang="en-US" altLang="zh-CN" b="1" i="1" smtClean="0">
                            <a:effectLst/>
                            <a:latin typeface="Cambria Math" panose="02040503050406030204" pitchFamily="18" charset="0"/>
                            <a:ea typeface="Cambria Math" panose="02040503050406030204" pitchFamily="18" charset="0"/>
                          </a:rPr>
                          <m:t>𝒊</m:t>
                        </m:r>
                      </m:sub>
                    </m:sSub>
                  </m:oMath>
                </a14:m>
                <a:r>
                  <a:rPr lang="zh-CN" altLang="en-US" b="0" i="0" dirty="0">
                    <a:effectLst/>
                    <a:latin typeface="inherit"/>
                  </a:rPr>
                  <a:t>​</a:t>
                </a:r>
                <a:r>
                  <a:rPr lang="zh-CN" altLang="en-US" b="0" i="0" dirty="0">
                    <a:effectLst/>
                    <a:latin typeface="-apple-system"/>
                  </a:rPr>
                  <a:t>，如方程</a:t>
                </a:r>
                <a:r>
                  <a:rPr lang="en-US" altLang="zh-CN" b="0" i="0" dirty="0">
                    <a:effectLst/>
                    <a:latin typeface="-apple-system"/>
                  </a:rPr>
                  <a:t>(16)</a:t>
                </a:r>
                <a:r>
                  <a:rPr lang="zh-CN" altLang="en-US" b="0" i="0" dirty="0">
                    <a:effectLst/>
                    <a:latin typeface="-apple-system"/>
                  </a:rPr>
                  <a:t>所示，其中向量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 </m:t>
                    </m:r>
                  </m:oMath>
                </a14:m>
                <a:r>
                  <a:rPr lang="zh-CN" altLang="en-US" b="0" i="0" dirty="0">
                    <a:effectLst/>
                    <a:latin typeface="inherit"/>
                  </a:rPr>
                  <a:t>​</a:t>
                </a:r>
                <a:r>
                  <a:rPr lang="zh-CN" altLang="en-US" b="0" i="0" dirty="0">
                    <a:effectLst/>
                    <a:latin typeface="-apple-system"/>
                  </a:rPr>
                  <a:t> 是我们需要求解的，用于获得节点 </a:t>
                </a:r>
                <a14:m>
                  <m:oMath xmlns:m="http://schemas.openxmlformats.org/officeDocument/2006/math">
                    <m:r>
                      <a:rPr lang="en-US" altLang="zh-CN" b="0" i="1" dirty="0" smtClean="0">
                        <a:effectLst/>
                        <a:latin typeface="Cambria Math" panose="02040503050406030204" pitchFamily="18" charset="0"/>
                      </a:rPr>
                      <m:t>𝑖</m:t>
                    </m:r>
                    <m:r>
                      <a:rPr lang="zh-CN" altLang="en-US" b="0" i="1" dirty="0">
                        <a:effectLst/>
                        <a:latin typeface="Cambria Math" panose="02040503050406030204" pitchFamily="18" charset="0"/>
                      </a:rPr>
                      <m:t> </m:t>
                    </m:r>
                  </m:oMath>
                </a14:m>
                <a:r>
                  <a:rPr lang="zh-CN" altLang="en-US" b="0" i="0" dirty="0">
                    <a:effectLst/>
                    <a:latin typeface="-apple-system"/>
                  </a:rPr>
                  <a:t>的邻居信息，而向量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𝒀</m:t>
                        </m:r>
                      </m:e>
                      <m:sub>
                        <m:r>
                          <a:rPr lang="en-US" altLang="zh-CN" b="1" i="1">
                            <a:latin typeface="Cambria Math" panose="02040503050406030204" pitchFamily="18" charset="0"/>
                          </a:rPr>
                          <m:t>𝒊</m:t>
                        </m:r>
                      </m:sub>
                    </m:sSub>
                  </m:oMath>
                </a14:m>
                <a:r>
                  <a:rPr lang="zh-CN" altLang="en-US" b="1" i="0" dirty="0">
                    <a:effectLst/>
                    <a:latin typeface="-apple-system"/>
                  </a:rPr>
                  <a:t> </a:t>
                </a:r>
                <a:r>
                  <a:rPr lang="zh-CN" altLang="en-US" b="0" i="0" dirty="0">
                    <a:effectLst/>
                    <a:latin typeface="-apple-system"/>
                  </a:rPr>
                  <a:t>和矩阵 </a:t>
                </a:r>
                <a14:m>
                  <m:oMath xmlns:m="http://schemas.openxmlformats.org/officeDocument/2006/math">
                    <m:sSub>
                      <m:sSubPr>
                        <m:ctrlPr>
                          <a:rPr lang="en-US" altLang="zh-CN" b="1"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𝜱</m:t>
                        </m:r>
                      </m:e>
                      <m:sub>
                        <m:r>
                          <a:rPr lang="en-US" altLang="zh-CN" b="1" i="1">
                            <a:latin typeface="Cambria Math" panose="02040503050406030204" pitchFamily="18" charset="0"/>
                          </a:rPr>
                          <m:t>𝒊</m:t>
                        </m:r>
                      </m:sub>
                    </m:sSub>
                  </m:oMath>
                </a14:m>
                <a:r>
                  <a:rPr lang="zh-CN" altLang="en-US" b="1" i="0" dirty="0">
                    <a:effectLst/>
                    <a:latin typeface="-apple-system"/>
                  </a:rPr>
                  <a:t> </a:t>
                </a:r>
                <a:r>
                  <a:rPr lang="zh-CN" altLang="en-US" b="0" i="0" dirty="0">
                    <a:effectLst/>
                    <a:latin typeface="-apple-system"/>
                  </a:rPr>
                  <a:t>可以完全从二元时间序列中构造出来，而无需任何其他信息</a:t>
                </a:r>
                <a:r>
                  <a:rPr lang="zh-CN" altLang="en-US" dirty="0">
                    <a:latin typeface="-apple-system"/>
                  </a:rPr>
                  <a:t>。</a:t>
                </a:r>
                <a:endParaRPr lang="zh-CN" altLang="en-US" dirty="0"/>
              </a:p>
            </p:txBody>
          </p:sp>
        </mc:Choice>
        <mc:Fallback xmlns="">
          <p:sp>
            <p:nvSpPr>
              <p:cNvPr id="4" name="文本框 3">
                <a:extLst>
                  <a:ext uri="{FF2B5EF4-FFF2-40B4-BE49-F238E27FC236}">
                    <a16:creationId xmlns:a16="http://schemas.microsoft.com/office/drawing/2014/main" id="{9BC6149B-42D4-31B6-61B1-B230D1E0F37B}"/>
                  </a:ext>
                </a:extLst>
              </p:cNvPr>
              <p:cNvSpPr txBox="1">
                <a:spLocks noRot="1" noChangeAspect="1" noMove="1" noResize="1" noEditPoints="1" noAdjustHandles="1" noChangeArrowheads="1" noChangeShapeType="1" noTextEdit="1"/>
              </p:cNvSpPr>
              <p:nvPr/>
            </p:nvSpPr>
            <p:spPr>
              <a:xfrm>
                <a:off x="1394318" y="1354463"/>
                <a:ext cx="8238744" cy="1510478"/>
              </a:xfrm>
              <a:prstGeom prst="rect">
                <a:avLst/>
              </a:prstGeom>
              <a:blipFill>
                <a:blip r:embed="rId3"/>
                <a:stretch>
                  <a:fillRect l="-666" t="-3226" r="-518" b="-2016"/>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7046D821-F453-1563-FC32-42C8C9029022}"/>
              </a:ext>
            </a:extLst>
          </p:cNvPr>
          <p:cNvPicPr>
            <a:picLocks noChangeAspect="1"/>
          </p:cNvPicPr>
          <p:nvPr/>
        </p:nvPicPr>
        <p:blipFill>
          <a:blip r:embed="rId4"/>
          <a:stretch>
            <a:fillRect/>
          </a:stretch>
        </p:blipFill>
        <p:spPr>
          <a:xfrm>
            <a:off x="1507673" y="3243751"/>
            <a:ext cx="9042865" cy="2292468"/>
          </a:xfrm>
          <a:prstGeom prst="rect">
            <a:avLst/>
          </a:prstGeom>
        </p:spPr>
      </p:pic>
      <p:sp>
        <p:nvSpPr>
          <p:cNvPr id="14" name="文本框 13">
            <a:extLst>
              <a:ext uri="{FF2B5EF4-FFF2-40B4-BE49-F238E27FC236}">
                <a16:creationId xmlns:a16="http://schemas.microsoft.com/office/drawing/2014/main" id="{FDE4B2A5-C220-05E9-F267-CDDE107884E3}"/>
              </a:ext>
            </a:extLst>
          </p:cNvPr>
          <p:cNvSpPr txBox="1"/>
          <p:nvPr/>
        </p:nvSpPr>
        <p:spPr>
          <a:xfrm>
            <a:off x="3217631" y="5874827"/>
            <a:ext cx="4156907" cy="369332"/>
          </a:xfrm>
          <a:prstGeom prst="rect">
            <a:avLst/>
          </a:prstGeom>
          <a:noFill/>
        </p:spPr>
        <p:txBody>
          <a:bodyPr wrap="none" rtlCol="0">
            <a:spAutoFit/>
          </a:bodyPr>
          <a:lstStyle/>
          <a:p>
            <a:r>
              <a:rPr lang="zh-CN" altLang="en-US" dirty="0"/>
              <a:t>于是问题变成了一个稀疏信号重建问题</a:t>
            </a:r>
          </a:p>
        </p:txBody>
      </p:sp>
    </p:spTree>
    <p:extLst>
      <p:ext uri="{BB962C8B-B14F-4D97-AF65-F5344CB8AC3E}">
        <p14:creationId xmlns:p14="http://schemas.microsoft.com/office/powerpoint/2010/main" val="112357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D6C43-A33A-8F09-52FB-9F7E3B7C1757}"/>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48C683E0-1D19-A11C-5065-A1A6346A054E}"/>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A363018-E2C4-9306-B84A-144537DF327A}"/>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50BE27F8-E7FD-1FD0-956A-10FFB6BD7280}"/>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52190D0E-6AF5-AD3E-F479-A44D778FD8DE}"/>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FF9E402-3129-F1CA-1351-E8C3EF0A6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pic>
        <p:nvPicPr>
          <p:cNvPr id="5" name="图片 4">
            <a:extLst>
              <a:ext uri="{FF2B5EF4-FFF2-40B4-BE49-F238E27FC236}">
                <a16:creationId xmlns:a16="http://schemas.microsoft.com/office/drawing/2014/main" id="{3F6CC51E-5FE9-5EF0-FDC8-C628493CB33D}"/>
              </a:ext>
            </a:extLst>
          </p:cNvPr>
          <p:cNvPicPr>
            <a:picLocks noChangeAspect="1"/>
          </p:cNvPicPr>
          <p:nvPr/>
        </p:nvPicPr>
        <p:blipFill>
          <a:blip r:embed="rId3"/>
          <a:stretch>
            <a:fillRect/>
          </a:stretch>
        </p:blipFill>
        <p:spPr>
          <a:xfrm>
            <a:off x="3878983" y="3787083"/>
            <a:ext cx="4273770" cy="79379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CCB25BD-3A2F-B845-9FE9-4801B5B809D8}"/>
                  </a:ext>
                </a:extLst>
              </p:cNvPr>
              <p:cNvSpPr txBox="1"/>
              <p:nvPr/>
            </p:nvSpPr>
            <p:spPr>
              <a:xfrm>
                <a:off x="1234470" y="1951672"/>
                <a:ext cx="9094927" cy="1477328"/>
              </a:xfrm>
              <a:prstGeom prst="rect">
                <a:avLst/>
              </a:prstGeom>
              <a:noFill/>
            </p:spPr>
            <p:txBody>
              <a:bodyPr wrap="square">
                <a:spAutoFit/>
              </a:bodyPr>
              <a:lstStyle/>
              <a:p>
                <a:r>
                  <a:rPr lang="zh-CN" altLang="en-US" b="0" i="0" dirty="0">
                    <a:effectLst/>
                    <a:latin typeface="-apple-system"/>
                  </a:rPr>
                  <a:t>由于复杂网络具有天然的稀疏性，平均而言，一个节点的邻居数量远小于网络规模 </a:t>
                </a:r>
                <a14:m>
                  <m:oMath xmlns:m="http://schemas.openxmlformats.org/officeDocument/2006/math">
                    <m:r>
                      <a:rPr lang="en-US" altLang="zh-CN" b="0" i="1" dirty="0" smtClean="0">
                        <a:effectLst/>
                        <a:latin typeface="Cambria Math" panose="02040503050406030204" pitchFamily="18" charset="0"/>
                      </a:rPr>
                      <m:t>𝑁</m:t>
                    </m:r>
                  </m:oMath>
                </a14:m>
                <a:r>
                  <a:rPr lang="zh-CN" altLang="en-US" b="0" i="0" dirty="0">
                    <a:effectLst/>
                    <a:latin typeface="-apple-system"/>
                  </a:rPr>
                  <a:t>，这意味着 </a:t>
                </a:r>
                <a14:m>
                  <m:oMath xmlns:m="http://schemas.openxmlformats.org/officeDocument/2006/math">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𝑿</m:t>
                        </m:r>
                      </m:e>
                      <m:sub>
                        <m:r>
                          <a:rPr lang="en-US" altLang="zh-CN" b="1" i="1">
                            <a:latin typeface="Cambria Math" panose="02040503050406030204" pitchFamily="18" charset="0"/>
                            <a:ea typeface="Cambria Math" panose="02040503050406030204" pitchFamily="18" charset="0"/>
                          </a:rPr>
                          <m:t>𝒊</m:t>
                        </m:r>
                      </m:sub>
                    </m:sSub>
                  </m:oMath>
                </a14:m>
                <a:r>
                  <a:rPr lang="zh-CN" altLang="en-US" dirty="0">
                    <a:latin typeface="inherit"/>
                  </a:rPr>
                  <a:t>​ </a:t>
                </a:r>
                <a:r>
                  <a:rPr lang="zh-CN" altLang="en-US" b="0" i="0" dirty="0">
                    <a:effectLst/>
                    <a:latin typeface="-apple-system"/>
                  </a:rPr>
                  <a:t>通常是稀疏的，其大部分元素为零，而非零元素的数量实际上是节点的度 </a:t>
                </a:r>
                <a14:m>
                  <m:oMath xmlns:m="http://schemas.openxmlformats.org/officeDocument/2006/math">
                    <m:sSub>
                      <m:sSubPr>
                        <m:ctrlPr>
                          <a:rPr lang="en-US" altLang="zh-CN" i="1">
                            <a:solidFill>
                              <a:srgbClr val="060607"/>
                            </a:solidFill>
                            <a:latin typeface="Cambria Math" panose="02040503050406030204" pitchFamily="18" charset="0"/>
                          </a:rPr>
                        </m:ctrlPr>
                      </m:sSubPr>
                      <m:e>
                        <m:r>
                          <m:rPr>
                            <m:sty m:val="p"/>
                          </m:rPr>
                          <a:rPr lang="en-US" altLang="zh-CN" i="1">
                            <a:solidFill>
                              <a:srgbClr val="060607"/>
                            </a:solidFill>
                            <a:latin typeface="Cambria Math" panose="02040503050406030204" pitchFamily="18" charset="0"/>
                          </a:rPr>
                          <m:t>k</m:t>
                        </m:r>
                      </m:e>
                      <m:sub>
                        <m:r>
                          <m:rPr>
                            <m:sty m:val="p"/>
                          </m:rPr>
                          <a:rPr lang="en-US" altLang="zh-CN" i="1">
                            <a:solidFill>
                              <a:srgbClr val="060607"/>
                            </a:solidFill>
                            <a:latin typeface="Cambria Math" panose="02040503050406030204" pitchFamily="18" charset="0"/>
                          </a:rPr>
                          <m:t>i</m:t>
                        </m:r>
                        <m:r>
                          <a:rPr lang="en-US" altLang="zh-CN" i="1">
                            <a:solidFill>
                              <a:srgbClr val="060607"/>
                            </a:solidFill>
                            <a:latin typeface="Cambria Math" panose="02040503050406030204" pitchFamily="18" charset="0"/>
                          </a:rPr>
                          <m:t> </m:t>
                        </m:r>
                      </m:sub>
                    </m:sSub>
                    <m:r>
                      <a:rPr lang="en-US" altLang="zh-CN" i="1">
                        <a:solidFill>
                          <a:srgbClr val="060607"/>
                        </a:solidFill>
                        <a:latin typeface="Cambria Math" panose="02040503050406030204" pitchFamily="18" charset="0"/>
                      </a:rPr>
                      <m:t> </m:t>
                    </m:r>
                  </m:oMath>
                </a14:m>
                <a:r>
                  <a:rPr lang="zh-CN" altLang="en-US" b="0" i="0" dirty="0">
                    <a:effectLst/>
                    <a:latin typeface="inherit"/>
                  </a:rPr>
                  <a:t>​</a:t>
                </a:r>
                <a:r>
                  <a:rPr lang="zh-CN" altLang="en-US" b="0" i="0" dirty="0">
                    <a:effectLst/>
                    <a:latin typeface="-apple-system"/>
                  </a:rPr>
                  <a:t>，且 </a:t>
                </a:r>
                <a14:m>
                  <m:oMath xmlns:m="http://schemas.openxmlformats.org/officeDocument/2006/math">
                    <m:sSub>
                      <m:sSubPr>
                        <m:ctrlPr>
                          <a:rPr lang="en-US" altLang="zh-CN" i="1">
                            <a:solidFill>
                              <a:srgbClr val="060607"/>
                            </a:solidFill>
                            <a:latin typeface="Cambria Math" panose="02040503050406030204" pitchFamily="18" charset="0"/>
                          </a:rPr>
                        </m:ctrlPr>
                      </m:sSubPr>
                      <m:e>
                        <m:r>
                          <m:rPr>
                            <m:sty m:val="p"/>
                          </m:rPr>
                          <a:rPr lang="en-US" altLang="zh-CN" i="1">
                            <a:solidFill>
                              <a:srgbClr val="060607"/>
                            </a:solidFill>
                            <a:latin typeface="Cambria Math" panose="02040503050406030204" pitchFamily="18" charset="0"/>
                          </a:rPr>
                          <m:t>k</m:t>
                        </m:r>
                      </m:e>
                      <m:sub>
                        <m:r>
                          <m:rPr>
                            <m:sty m:val="p"/>
                          </m:rPr>
                          <a:rPr lang="en-US" altLang="zh-CN" i="1">
                            <a:solidFill>
                              <a:srgbClr val="060607"/>
                            </a:solidFill>
                            <a:latin typeface="Cambria Math" panose="02040503050406030204" pitchFamily="18" charset="0"/>
                          </a:rPr>
                          <m:t>i</m:t>
                        </m:r>
                        <m:r>
                          <a:rPr lang="en-US" altLang="zh-CN" i="1">
                            <a:solidFill>
                              <a:srgbClr val="060607"/>
                            </a:solidFill>
                            <a:latin typeface="Cambria Math" panose="02040503050406030204" pitchFamily="18" charset="0"/>
                          </a:rPr>
                          <m:t> </m:t>
                        </m:r>
                      </m:sub>
                    </m:sSub>
                    <m:r>
                      <a:rPr lang="en-US" altLang="zh-CN" i="1">
                        <a:solidFill>
                          <a:srgbClr val="060607"/>
                        </a:solidFill>
                        <a:latin typeface="Cambria Math" panose="02040503050406030204" pitchFamily="18" charset="0"/>
                      </a:rPr>
                      <m:t> </m:t>
                    </m:r>
                    <m:r>
                      <a:rPr lang="zh-CN" altLang="en-US" b="0" i="1" dirty="0" smtClean="0">
                        <a:effectLst/>
                        <a:latin typeface="Cambria Math" panose="02040503050406030204" pitchFamily="18" charset="0"/>
                      </a:rPr>
                      <m:t>​≪</m:t>
                    </m:r>
                    <m:r>
                      <a:rPr lang="en-US" altLang="zh-CN" b="0" i="1" dirty="0" smtClean="0">
                        <a:effectLst/>
                        <a:latin typeface="Cambria Math" panose="02040503050406030204" pitchFamily="18" charset="0"/>
                      </a:rPr>
                      <m:t> </m:t>
                    </m:r>
                    <m:r>
                      <a:rPr lang="en-US" altLang="zh-CN" b="0" i="1" dirty="0" smtClean="0">
                        <a:effectLst/>
                        <a:latin typeface="Cambria Math" panose="02040503050406030204" pitchFamily="18" charset="0"/>
                      </a:rPr>
                      <m:t>𝑁</m:t>
                    </m:r>
                  </m:oMath>
                </a14:m>
                <a:r>
                  <a:rPr lang="zh-CN" altLang="en-US" b="0" i="0" dirty="0">
                    <a:effectLst/>
                    <a:latin typeface="-apple-system"/>
                  </a:rPr>
                  <a:t>。因此，我们可以利用这种稀疏性，通过采用</a:t>
                </a:r>
                <a:r>
                  <a:rPr lang="en-US" altLang="zh-CN" b="0" i="0" dirty="0">
                    <a:effectLst/>
                    <a:latin typeface="-apple-system"/>
                  </a:rPr>
                  <a:t>Lasso</a:t>
                </a:r>
                <a:r>
                  <a:rPr lang="zh-CN" altLang="en-US" b="0" i="0" dirty="0">
                    <a:effectLst/>
                    <a:latin typeface="-apple-system"/>
                  </a:rPr>
                  <a:t>方法（一种用于稀疏信号重建的凸优化方法）来重建 </a:t>
                </a:r>
                <a14:m>
                  <m:oMath xmlns:m="http://schemas.openxmlformats.org/officeDocument/2006/math">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𝑿</m:t>
                        </m:r>
                      </m:e>
                      <m:sub>
                        <m:r>
                          <a:rPr lang="en-US" altLang="zh-CN" b="1" i="1">
                            <a:latin typeface="Cambria Math" panose="02040503050406030204" pitchFamily="18" charset="0"/>
                            <a:ea typeface="Cambria Math" panose="02040503050406030204" pitchFamily="18" charset="0"/>
                          </a:rPr>
                          <m:t>𝒊</m:t>
                        </m:r>
                      </m:sub>
                    </m:sSub>
                  </m:oMath>
                </a14:m>
                <a:r>
                  <a:rPr lang="zh-CN" altLang="en-US" dirty="0">
                    <a:latin typeface="inherit"/>
                  </a:rPr>
                  <a:t>​ </a:t>
                </a:r>
                <a:r>
                  <a:rPr lang="zh-CN" altLang="en-US" b="0" i="0" dirty="0">
                    <a:effectLst/>
                    <a:latin typeface="inherit"/>
                  </a:rPr>
                  <a:t>​</a:t>
                </a:r>
                <a:r>
                  <a:rPr lang="zh-CN" altLang="en-US" b="0" i="0" dirty="0">
                    <a:effectLst/>
                    <a:latin typeface="-apple-system"/>
                  </a:rPr>
                  <a:t>。</a:t>
                </a:r>
                <a:r>
                  <a:rPr lang="en-US" altLang="zh-CN" b="0" i="0" dirty="0">
                    <a:effectLst/>
                    <a:latin typeface="-apple-system"/>
                  </a:rPr>
                  <a:t>Lasso</a:t>
                </a:r>
                <a:r>
                  <a:rPr lang="zh-CN" altLang="en-US" b="0" i="0" dirty="0">
                    <a:effectLst/>
                    <a:latin typeface="-apple-system"/>
                  </a:rPr>
                  <a:t>结合了</a:t>
                </a:r>
                <a14:m>
                  <m:oMath xmlns:m="http://schemas.openxmlformats.org/officeDocument/2006/math">
                    <m:sSub>
                      <m:sSubPr>
                        <m:ctrlPr>
                          <a:rPr lang="en-US" altLang="zh-CN" b="0" i="1" smtClean="0">
                            <a:effectLst/>
                            <a:latin typeface="Cambria Math" panose="02040503050406030204" pitchFamily="18" charset="0"/>
                          </a:rPr>
                        </m:ctrlPr>
                      </m:sSubPr>
                      <m:e>
                        <m:r>
                          <m:rPr>
                            <m:sty m:val="p"/>
                          </m:rPr>
                          <a:rPr lang="en-US" altLang="zh-CN" i="1">
                            <a:latin typeface="Cambria Math" panose="02040503050406030204" pitchFamily="18" charset="0"/>
                          </a:rPr>
                          <m:t>L</m:t>
                        </m:r>
                      </m:e>
                      <m:sub>
                        <m:r>
                          <a:rPr lang="en-US" altLang="zh-CN" b="0" i="1" smtClean="0">
                            <a:effectLst/>
                            <a:latin typeface="Cambria Math" panose="02040503050406030204" pitchFamily="18" charset="0"/>
                          </a:rPr>
                          <m:t>1</m:t>
                        </m:r>
                      </m:sub>
                    </m:sSub>
                  </m:oMath>
                </a14:m>
                <a:r>
                  <a:rPr lang="zh-CN" altLang="en-US" b="0" i="0" dirty="0">
                    <a:effectLst/>
                    <a:latin typeface="-apple-system"/>
                  </a:rPr>
                  <a:t>范数和误差控制项，高效且稳健，能够从少量数据中可靠地重建出局部网络结构 </a:t>
                </a:r>
                <a14:m>
                  <m:oMath xmlns:m="http://schemas.openxmlformats.org/officeDocument/2006/math">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𝑿</m:t>
                        </m:r>
                      </m:e>
                      <m:sub>
                        <m:r>
                          <a:rPr lang="en-US" altLang="zh-CN" b="1" i="1">
                            <a:latin typeface="Cambria Math" panose="02040503050406030204" pitchFamily="18" charset="0"/>
                            <a:ea typeface="Cambria Math" panose="02040503050406030204" pitchFamily="18" charset="0"/>
                          </a:rPr>
                          <m:t>𝒊</m:t>
                        </m:r>
                      </m:sub>
                    </m:sSub>
                  </m:oMath>
                </a14:m>
                <a:r>
                  <a:rPr lang="zh-CN" altLang="en-US" dirty="0">
                    <a:latin typeface="inherit"/>
                  </a:rPr>
                  <a:t>​ </a:t>
                </a:r>
                <a:r>
                  <a:rPr lang="zh-CN" altLang="en-US" b="0" i="0" dirty="0">
                    <a:effectLst/>
                    <a:latin typeface="inherit"/>
                  </a:rPr>
                  <a:t>​</a:t>
                </a:r>
                <a:r>
                  <a:rPr lang="zh-CN" altLang="en-US" b="0" i="0" dirty="0">
                    <a:effectLst/>
                    <a:latin typeface="-apple-system"/>
                  </a:rPr>
                  <a:t>。</a:t>
                </a:r>
                <a:endParaRPr lang="zh-CN" altLang="en-US" dirty="0"/>
              </a:p>
            </p:txBody>
          </p:sp>
        </mc:Choice>
        <mc:Fallback xmlns="">
          <p:sp>
            <p:nvSpPr>
              <p:cNvPr id="6" name="文本框 5">
                <a:extLst>
                  <a:ext uri="{FF2B5EF4-FFF2-40B4-BE49-F238E27FC236}">
                    <a16:creationId xmlns:a16="http://schemas.microsoft.com/office/drawing/2014/main" id="{ACCB25BD-3A2F-B845-9FE9-4801B5B809D8}"/>
                  </a:ext>
                </a:extLst>
              </p:cNvPr>
              <p:cNvSpPr txBox="1">
                <a:spLocks noRot="1" noChangeAspect="1" noMove="1" noResize="1" noEditPoints="1" noAdjustHandles="1" noChangeArrowheads="1" noChangeShapeType="1" noTextEdit="1"/>
              </p:cNvSpPr>
              <p:nvPr/>
            </p:nvSpPr>
            <p:spPr>
              <a:xfrm>
                <a:off x="1234470" y="1951672"/>
                <a:ext cx="9094927" cy="1477328"/>
              </a:xfrm>
              <a:prstGeom prst="rect">
                <a:avLst/>
              </a:prstGeom>
              <a:blipFill>
                <a:blip r:embed="rId4"/>
                <a:stretch>
                  <a:fillRect l="-604" t="-3292" r="-3152" b="-5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062C26F-7244-9C1A-F543-027A09704B34}"/>
                  </a:ext>
                </a:extLst>
              </p:cNvPr>
              <p:cNvSpPr txBox="1"/>
              <p:nvPr/>
            </p:nvSpPr>
            <p:spPr>
              <a:xfrm>
                <a:off x="1234472" y="4938957"/>
                <a:ext cx="9029089" cy="979242"/>
              </a:xfrm>
              <a:prstGeom prst="rect">
                <a:avLst/>
              </a:prstGeom>
              <a:noFill/>
            </p:spPr>
            <p:txBody>
              <a:bodyPr wrap="square">
                <a:spAutoFit/>
              </a:bodyPr>
              <a:lstStyle/>
              <a:p>
                <a:r>
                  <a:rPr lang="zh-CN" altLang="en-US" b="0" i="0" dirty="0">
                    <a:effectLst/>
                    <a:latin typeface="-apple-system"/>
                  </a:rPr>
                  <a:t>其中 </a:t>
                </a:r>
                <a14:m>
                  <m:oMath xmlns:m="http://schemas.openxmlformats.org/officeDocument/2006/math">
                    <m:sSub>
                      <m:sSubPr>
                        <m:ctrlPr>
                          <a:rPr lang="en-US" altLang="zh-CN" b="0" i="1" smtClean="0">
                            <a:effectLst/>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𝑿</m:t>
                                </m:r>
                              </m:e>
                              <m:sub>
                                <m:r>
                                  <a:rPr lang="en-US" altLang="zh-CN" b="1" i="1">
                                    <a:latin typeface="Cambria Math" panose="02040503050406030204" pitchFamily="18" charset="0"/>
                                    <a:ea typeface="Cambria Math" panose="02040503050406030204" pitchFamily="18" charset="0"/>
                                  </a:rPr>
                                  <m:t>𝒊</m:t>
                                </m:r>
                              </m:sub>
                            </m:sSub>
                            <m:r>
                              <m:rPr>
                                <m:nor/>
                              </m:rPr>
                              <a:rPr lang="zh-CN" altLang="en-US" dirty="0">
                                <a:latin typeface="inherit"/>
                              </a:rPr>
                              <m:t>​</m:t>
                            </m:r>
                          </m:e>
                        </m:d>
                      </m:e>
                      <m:sub>
                        <m:r>
                          <a:rPr lang="en-US" altLang="zh-CN" b="0" i="1" smtClean="0">
                            <a:effectLst/>
                            <a:latin typeface="Cambria Math" panose="02040503050406030204" pitchFamily="18" charset="0"/>
                          </a:rPr>
                          <m:t>1</m:t>
                        </m:r>
                      </m:sub>
                    </m:sSub>
                    <m:r>
                      <a:rPr lang="en-US" altLang="zh-CN" b="0" i="0" smtClean="0">
                        <a:effectLst/>
                        <a:latin typeface="Cambria Math" panose="02040503050406030204" pitchFamily="18" charset="0"/>
                      </a:rPr>
                      <m:t>=</m:t>
                    </m:r>
                    <m:nary>
                      <m:naryPr>
                        <m:chr m:val="∑"/>
                        <m:ctrlPr>
                          <a:rPr lang="en-US" altLang="zh-CN" b="0" i="1" smtClean="0">
                            <a:effectLst/>
                            <a:latin typeface="Cambria Math" panose="02040503050406030204" pitchFamily="18" charset="0"/>
                          </a:rPr>
                        </m:ctrlPr>
                      </m:naryPr>
                      <m:sub>
                        <m:r>
                          <m:rPr>
                            <m:sty m:val="p"/>
                            <m:brk m:alnAt="23"/>
                          </m:rPr>
                          <a:rPr lang="en-US" altLang="zh-CN" i="1">
                            <a:latin typeface="Cambria Math" panose="02040503050406030204" pitchFamily="18" charset="0"/>
                          </a:rPr>
                          <m:t>j</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sub>
                      <m:sup>
                        <m:r>
                          <m:rPr>
                            <m:sty m:val="p"/>
                          </m:rPr>
                          <a:rPr lang="en-US" altLang="zh-CN" i="1">
                            <a:latin typeface="Cambria Math" panose="02040503050406030204" pitchFamily="18" charset="0"/>
                          </a:rPr>
                          <m:t>N</m:t>
                        </m:r>
                      </m:sup>
                      <m:e>
                        <m:d>
                          <m:dPr>
                            <m:begChr m:val="|"/>
                            <m:endChr m:val="|"/>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𝑥</m:t>
                                </m:r>
                              </m:e>
                              <m:sub>
                                <m:r>
                                  <a:rPr lang="en-US" altLang="zh-CN" b="0" i="1" smtClean="0">
                                    <a:effectLst/>
                                    <a:latin typeface="Cambria Math" panose="02040503050406030204" pitchFamily="18" charset="0"/>
                                  </a:rPr>
                                  <m:t>𝑖𝑗</m:t>
                                </m:r>
                              </m:sub>
                            </m:sSub>
                          </m:e>
                        </m:d>
                      </m:e>
                    </m:nary>
                  </m:oMath>
                </a14:m>
                <a:r>
                  <a:rPr lang="zh-CN" altLang="en-US" b="0" i="0" dirty="0">
                    <a:effectLst/>
                    <a:latin typeface="-apple-system"/>
                  </a:rPr>
                  <a:t>是 </a:t>
                </a:r>
                <a14:m>
                  <m:oMath xmlns:m="http://schemas.openxmlformats.org/officeDocument/2006/math">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𝑿</m:t>
                        </m:r>
                      </m:e>
                      <m:sub>
                        <m:r>
                          <a:rPr lang="en-US" altLang="zh-CN" b="1" i="1">
                            <a:latin typeface="Cambria Math" panose="02040503050406030204" pitchFamily="18" charset="0"/>
                            <a:ea typeface="Cambria Math" panose="02040503050406030204" pitchFamily="18" charset="0"/>
                          </a:rPr>
                          <m:t>𝒊</m:t>
                        </m:r>
                      </m:sub>
                    </m:sSub>
                  </m:oMath>
                </a14:m>
                <a:r>
                  <a:rPr lang="zh-CN" altLang="en-US" b="0" i="0" dirty="0">
                    <a:effectLst/>
                    <a:latin typeface="-apple-system"/>
                  </a:rPr>
                  <a:t> 的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L</m:t>
                        </m:r>
                      </m:e>
                      <m:sub>
                        <m:r>
                          <a:rPr lang="en-US" altLang="zh-CN" i="1">
                            <a:latin typeface="Cambria Math" panose="02040503050406030204" pitchFamily="18" charset="0"/>
                          </a:rPr>
                          <m:t>1</m:t>
                        </m:r>
                      </m:sub>
                    </m:sSub>
                  </m:oMath>
                </a14:m>
                <a:r>
                  <a:rPr lang="zh-CN" altLang="en-US" b="0" i="0" dirty="0">
                    <a:effectLst/>
                    <a:latin typeface="-apple-system"/>
                  </a:rPr>
                  <a:t> 范数，确保解的稀疏性，而最小二乘项 </a:t>
                </a:r>
                <a14:m>
                  <m:oMath xmlns:m="http://schemas.openxmlformats.org/officeDocument/2006/math">
                    <m:sSubSup>
                      <m:sSubSupPr>
                        <m:ctrlPr>
                          <a:rPr lang="en-US" altLang="zh-CN" b="0" i="1" smtClean="0">
                            <a:effectLst/>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𝜱</m:t>
                                </m:r>
                              </m:e>
                              <m:sub>
                                <m:r>
                                  <a:rPr lang="en-US" altLang="zh-CN" b="1" i="1">
                                    <a:latin typeface="Cambria Math" panose="02040503050406030204" pitchFamily="18" charset="0"/>
                                  </a:rPr>
                                  <m:t>𝒊</m:t>
                                </m:r>
                              </m:sub>
                            </m:sSub>
                            <m:sSub>
                              <m:sSubPr>
                                <m:ctrlPr>
                                  <a:rPr lang="en-US"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𝑿</m:t>
                                </m:r>
                              </m:e>
                              <m:sub>
                                <m:r>
                                  <a:rPr lang="en-US" altLang="zh-CN" b="1" i="1">
                                    <a:latin typeface="Cambria Math" panose="02040503050406030204" pitchFamily="18" charset="0"/>
                                    <a:ea typeface="Cambria Math" panose="02040503050406030204" pitchFamily="18" charset="0"/>
                                  </a:rPr>
                                  <m:t>𝒊</m:t>
                                </m:r>
                              </m:sub>
                            </m:sSub>
                            <m:r>
                              <a:rPr lang="en-US" altLang="zh-CN" b="1" i="1">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𝒀</m:t>
                                </m:r>
                              </m:e>
                              <m:sub>
                                <m:r>
                                  <a:rPr lang="en-US" altLang="zh-CN" b="1" i="1">
                                    <a:latin typeface="Cambria Math" panose="02040503050406030204" pitchFamily="18" charset="0"/>
                                  </a:rPr>
                                  <m:t>𝒊</m:t>
                                </m:r>
                              </m:sub>
                            </m:sSub>
                          </m:e>
                        </m:d>
                      </m:e>
                      <m:sub>
                        <m:r>
                          <a:rPr lang="en-US" altLang="zh-CN" b="0" i="1" smtClean="0">
                            <a:effectLst/>
                            <a:latin typeface="Cambria Math" panose="02040503050406030204" pitchFamily="18" charset="0"/>
                          </a:rPr>
                          <m:t>2</m:t>
                        </m:r>
                      </m:sub>
                      <m:sup>
                        <m:r>
                          <a:rPr lang="en-US" altLang="zh-CN" b="0" i="1" smtClean="0">
                            <a:effectLst/>
                            <a:latin typeface="Cambria Math" panose="02040503050406030204" pitchFamily="18" charset="0"/>
                          </a:rPr>
                          <m:t>2</m:t>
                        </m:r>
                      </m:sup>
                    </m:sSubSup>
                  </m:oMath>
                </a14:m>
                <a:r>
                  <a:rPr lang="zh-CN" altLang="en-US" b="0" i="0" dirty="0">
                    <a:effectLst/>
                    <a:latin typeface="-apple-system"/>
                  </a:rPr>
                  <a:t>保证了解对数据噪声的鲁棒性。在方程</a:t>
                </a:r>
                <a:r>
                  <a:rPr lang="en-US" altLang="zh-CN" b="0" i="0" dirty="0">
                    <a:effectLst/>
                    <a:latin typeface="-apple-system"/>
                  </a:rPr>
                  <a:t>(17)</a:t>
                </a:r>
                <a:r>
                  <a:rPr lang="zh-CN" altLang="en-US" b="0" i="0" dirty="0">
                    <a:effectLst/>
                    <a:latin typeface="-apple-system"/>
                  </a:rPr>
                  <a:t>中，</a:t>
                </a:r>
                <a14:m>
                  <m:oMath xmlns:m="http://schemas.openxmlformats.org/officeDocument/2006/math">
                    <m:r>
                      <a:rPr lang="en-US" altLang="zh-CN" b="0" i="1" dirty="0" smtClean="0">
                        <a:effectLst/>
                        <a:latin typeface="Cambria Math" panose="02040503050406030204" pitchFamily="18" charset="0"/>
                      </a:rPr>
                      <m:t>𝜆</m:t>
                    </m:r>
                    <m:r>
                      <a:rPr lang="zh-CN" altLang="en-US" b="0" i="1" dirty="0">
                        <a:effectLst/>
                        <a:latin typeface="Cambria Math" panose="02040503050406030204" pitchFamily="18" charset="0"/>
                      </a:rPr>
                      <m:t> </m:t>
                    </m:r>
                  </m:oMath>
                </a14:m>
                <a:r>
                  <a:rPr lang="zh-CN" altLang="en-US" b="0" i="0" dirty="0">
                    <a:effectLst/>
                    <a:latin typeface="-apple-system"/>
                  </a:rPr>
                  <a:t>是一个非负的正则化参数，它影响重建性能，具体体现在网络的稀疏性上，可以通过交叉验证方法来确定。</a:t>
                </a:r>
                <a:endParaRPr lang="zh-CN" altLang="en-US" dirty="0"/>
              </a:p>
            </p:txBody>
          </p:sp>
        </mc:Choice>
        <mc:Fallback xmlns="">
          <p:sp>
            <p:nvSpPr>
              <p:cNvPr id="7" name="文本框 6">
                <a:extLst>
                  <a:ext uri="{FF2B5EF4-FFF2-40B4-BE49-F238E27FC236}">
                    <a16:creationId xmlns:a16="http://schemas.microsoft.com/office/drawing/2014/main" id="{C062C26F-7244-9C1A-F543-027A09704B34}"/>
                  </a:ext>
                </a:extLst>
              </p:cNvPr>
              <p:cNvSpPr txBox="1">
                <a:spLocks noRot="1" noChangeAspect="1" noMove="1" noResize="1" noEditPoints="1" noAdjustHandles="1" noChangeArrowheads="1" noChangeShapeType="1" noTextEdit="1"/>
              </p:cNvSpPr>
              <p:nvPr/>
            </p:nvSpPr>
            <p:spPr>
              <a:xfrm>
                <a:off x="1234472" y="4938957"/>
                <a:ext cx="9029089" cy="979242"/>
              </a:xfrm>
              <a:prstGeom prst="rect">
                <a:avLst/>
              </a:prstGeom>
              <a:blipFill>
                <a:blip r:embed="rId5"/>
                <a:stretch>
                  <a:fillRect l="-1350" t="-42857" b="-41615"/>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582440B9-BE06-49F1-52E4-84BA29118B49}"/>
              </a:ext>
            </a:extLst>
          </p:cNvPr>
          <p:cNvSpPr txBox="1"/>
          <p:nvPr/>
        </p:nvSpPr>
        <p:spPr>
          <a:xfrm>
            <a:off x="3320888" y="720559"/>
            <a:ext cx="5788761" cy="334707"/>
          </a:xfrm>
          <a:prstGeom prst="rect">
            <a:avLst/>
          </a:prstGeom>
          <a:noFill/>
        </p:spPr>
        <p:txBody>
          <a:bodyPr wrap="square">
            <a:spAutoFit/>
          </a:bodyPr>
          <a:lstStyle/>
          <a:p>
            <a:pPr algn="l" fontAlgn="base">
              <a:lnSpc>
                <a:spcPts val="1800"/>
              </a:lnSpc>
            </a:pPr>
            <a:r>
              <a:rPr lang="zh-CN" altLang="en-US" sz="3200" b="1" i="0" dirty="0">
                <a:solidFill>
                  <a:srgbClr val="060607"/>
                </a:solidFill>
                <a:effectLst/>
                <a:latin typeface="宋体" panose="02010600030101010101" pitchFamily="2" charset="-122"/>
                <a:ea typeface="宋体" panose="02010600030101010101" pitchFamily="2" charset="-122"/>
              </a:rPr>
              <a:t>使用凸优化方法进行网络重构</a:t>
            </a:r>
          </a:p>
        </p:txBody>
      </p:sp>
    </p:spTree>
    <p:extLst>
      <p:ext uri="{BB962C8B-B14F-4D97-AF65-F5344CB8AC3E}">
        <p14:creationId xmlns:p14="http://schemas.microsoft.com/office/powerpoint/2010/main" val="172809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04806-32A8-6011-E518-DC859E1077BD}"/>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EBA3F64F-5959-C882-6E1B-491150BFA318}"/>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9E2D05F-A406-8EB1-6324-A1A66D9FBE09}"/>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a:effectLst/>
                <a:latin typeface="inherit"/>
              </a:rPr>
              <a:t>复杂网络的重要性</a:t>
            </a:r>
            <a:r>
              <a:rPr lang="zh-CN" altLang="en-US" b="0" i="0">
                <a:effectLst/>
                <a:latin typeface="inherit"/>
              </a:rPr>
              <a:t>：复杂网络在自然、技术和社会系统中广泛存在，其结构和动态特性对系统的功能和行为起着关键作用。</a:t>
            </a:r>
            <a:endParaRPr lang="zh-CN" altLang="en-US" b="0" i="0" dirty="0">
              <a:effectLst/>
              <a:latin typeface="inherit"/>
            </a:endParaRPr>
          </a:p>
        </p:txBody>
      </p:sp>
      <p:sp>
        <p:nvSpPr>
          <p:cNvPr id="46" name="文本框 45">
            <a:extLst>
              <a:ext uri="{FF2B5EF4-FFF2-40B4-BE49-F238E27FC236}">
                <a16:creationId xmlns:a16="http://schemas.microsoft.com/office/drawing/2014/main" id="{1E70124A-5AEE-4DC3-94CD-DB0774D27F7E}"/>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8BAE01B0-2695-4B69-7F20-0D62A65C3C1E}"/>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56C457F5-FF03-BE19-F6D8-9F762116C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8" name="文本框 7">
            <a:extLst>
              <a:ext uri="{FF2B5EF4-FFF2-40B4-BE49-F238E27FC236}">
                <a16:creationId xmlns:a16="http://schemas.microsoft.com/office/drawing/2014/main" id="{AA8CD83E-B7E2-1A54-A3F3-B315CB273539}"/>
              </a:ext>
            </a:extLst>
          </p:cNvPr>
          <p:cNvSpPr txBox="1"/>
          <p:nvPr/>
        </p:nvSpPr>
        <p:spPr>
          <a:xfrm>
            <a:off x="3320888" y="720559"/>
            <a:ext cx="5788761" cy="334707"/>
          </a:xfrm>
          <a:prstGeom prst="rect">
            <a:avLst/>
          </a:prstGeom>
          <a:noFill/>
        </p:spPr>
        <p:txBody>
          <a:bodyPr wrap="square">
            <a:spAutoFit/>
          </a:bodyPr>
          <a:lstStyle/>
          <a:p>
            <a:pPr algn="l" fontAlgn="base">
              <a:lnSpc>
                <a:spcPts val="1800"/>
              </a:lnSpc>
            </a:pPr>
            <a:r>
              <a:rPr lang="zh-CN" altLang="en-US" sz="3200" b="1" i="0" dirty="0">
                <a:solidFill>
                  <a:srgbClr val="060607"/>
                </a:solidFill>
                <a:effectLst/>
                <a:latin typeface="宋体" panose="02010600030101010101" pitchFamily="2" charset="-122"/>
                <a:ea typeface="宋体" panose="02010600030101010101" pitchFamily="2" charset="-122"/>
              </a:rPr>
              <a:t>使用凸优化方法进行网络重构</a:t>
            </a:r>
          </a:p>
        </p:txBody>
      </p:sp>
      <p:pic>
        <p:nvPicPr>
          <p:cNvPr id="9" name="图片 8">
            <a:extLst>
              <a:ext uri="{FF2B5EF4-FFF2-40B4-BE49-F238E27FC236}">
                <a16:creationId xmlns:a16="http://schemas.microsoft.com/office/drawing/2014/main" id="{3A0A50A1-3204-1602-6E83-8AD76812CFEA}"/>
              </a:ext>
            </a:extLst>
          </p:cNvPr>
          <p:cNvPicPr>
            <a:picLocks noChangeAspect="1"/>
          </p:cNvPicPr>
          <p:nvPr/>
        </p:nvPicPr>
        <p:blipFill>
          <a:blip r:embed="rId4"/>
          <a:stretch>
            <a:fillRect/>
          </a:stretch>
        </p:blipFill>
        <p:spPr>
          <a:xfrm>
            <a:off x="414358" y="1352547"/>
            <a:ext cx="8024646" cy="4959508"/>
          </a:xfrm>
          <a:prstGeom prst="rect">
            <a:avLst/>
          </a:prstGeom>
        </p:spPr>
      </p:pic>
      <p:sp>
        <p:nvSpPr>
          <p:cNvPr id="11" name="文本框 10">
            <a:extLst>
              <a:ext uri="{FF2B5EF4-FFF2-40B4-BE49-F238E27FC236}">
                <a16:creationId xmlns:a16="http://schemas.microsoft.com/office/drawing/2014/main" id="{92A885B5-EC08-CAB6-CC62-6BF8A4D0DC04}"/>
              </a:ext>
            </a:extLst>
          </p:cNvPr>
          <p:cNvSpPr txBox="1"/>
          <p:nvPr/>
        </p:nvSpPr>
        <p:spPr>
          <a:xfrm>
            <a:off x="8233090" y="1903112"/>
            <a:ext cx="3626189" cy="3970318"/>
          </a:xfrm>
          <a:prstGeom prst="rect">
            <a:avLst/>
          </a:prstGeom>
          <a:noFill/>
        </p:spPr>
        <p:txBody>
          <a:bodyPr wrap="square">
            <a:spAutoFit/>
          </a:bodyPr>
          <a:lstStyle/>
          <a:p>
            <a:r>
              <a:rPr lang="zh-CN" altLang="en-US" dirty="0"/>
              <a:t>识别节点状态为 </a:t>
            </a:r>
            <a:r>
              <a:rPr lang="en-US" altLang="zh-CN" dirty="0"/>
              <a:t>0 </a:t>
            </a:r>
            <a:r>
              <a:rPr lang="zh-CN" altLang="en-US" dirty="0"/>
              <a:t>的时间片段，并提取其邻居状态作为特征</a:t>
            </a:r>
            <a:endParaRPr lang="en-US" altLang="zh-CN" dirty="0"/>
          </a:p>
          <a:p>
            <a:endParaRPr lang="zh-CN" altLang="en-US" dirty="0"/>
          </a:p>
          <a:p>
            <a:r>
              <a:rPr lang="zh-CN" altLang="en-US" dirty="0"/>
              <a:t>基于汉明距离筛选出代表性基准子串及其相似样本</a:t>
            </a:r>
            <a:endParaRPr lang="en-US" altLang="zh-CN" dirty="0"/>
          </a:p>
          <a:p>
            <a:pPr>
              <a:buFont typeface="+mj-lt"/>
              <a:buAutoNum type="arabicPeriod"/>
            </a:pPr>
            <a:endParaRPr lang="zh-CN" altLang="en-US" dirty="0"/>
          </a:p>
          <a:p>
            <a:r>
              <a:rPr lang="zh-CN" altLang="en-US" dirty="0"/>
              <a:t>对每个基准样本集合计算平均邻居状态和下一时刻节点激活概率</a:t>
            </a:r>
            <a:endParaRPr lang="en-US" altLang="zh-CN" dirty="0"/>
          </a:p>
          <a:p>
            <a:endParaRPr lang="zh-CN" altLang="en-US" dirty="0"/>
          </a:p>
          <a:p>
            <a:r>
              <a:rPr lang="zh-CN" altLang="en-US" dirty="0"/>
              <a:t>构建线性方程组并采用 </a:t>
            </a:r>
            <a:r>
              <a:rPr lang="en-US" altLang="zh-CN" dirty="0"/>
              <a:t>LASSO</a:t>
            </a:r>
            <a:r>
              <a:rPr lang="zh-CN" altLang="en-US" dirty="0"/>
              <a:t>求解邻接信息</a:t>
            </a:r>
            <a:endParaRPr lang="en-US" altLang="zh-CN" dirty="0"/>
          </a:p>
          <a:p>
            <a:endParaRPr lang="zh-CN" altLang="en-US" dirty="0"/>
          </a:p>
          <a:p>
            <a:r>
              <a:rPr lang="zh-CN" altLang="en-US" dirty="0"/>
              <a:t>通过稀疏回归系数判断节点间是否存在连接</a:t>
            </a:r>
          </a:p>
        </p:txBody>
      </p:sp>
    </p:spTree>
    <p:extLst>
      <p:ext uri="{BB962C8B-B14F-4D97-AF65-F5344CB8AC3E}">
        <p14:creationId xmlns:p14="http://schemas.microsoft.com/office/powerpoint/2010/main" val="2034484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a:extLst>
            <a:ext uri="{FF2B5EF4-FFF2-40B4-BE49-F238E27FC236}">
              <a16:creationId xmlns:a16="http://schemas.microsoft.com/office/drawing/2014/main" id="{84267E4E-7737-D9E1-3D9B-577712F7A468}"/>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39C267D-380F-87C3-8944-78E08B67AAE0}"/>
              </a:ext>
            </a:extLst>
          </p:cNvPr>
          <p:cNvPicPr>
            <a:picLocks noChangeAspect="1"/>
          </p:cNvPicPr>
          <p:nvPr/>
        </p:nvPicPr>
        <p:blipFill rotWithShape="1">
          <a:blip r:embed="rId3"/>
          <a:srcRect l="23951" t="19974" r="23951" b="37162"/>
          <a:stretch/>
        </p:blipFill>
        <p:spPr>
          <a:xfrm>
            <a:off x="502112" y="-451692"/>
            <a:ext cx="10984467" cy="8097136"/>
          </a:xfrm>
          <a:prstGeom prst="rect">
            <a:avLst/>
          </a:prstGeom>
        </p:spPr>
      </p:pic>
      <p:pic>
        <p:nvPicPr>
          <p:cNvPr id="62" name="图片 61">
            <a:extLst>
              <a:ext uri="{FF2B5EF4-FFF2-40B4-BE49-F238E27FC236}">
                <a16:creationId xmlns:a16="http://schemas.microsoft.com/office/drawing/2014/main" id="{358F8BE2-133E-3EF5-D888-8950DA4CB146}"/>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35534" t="5276" r="33175" b="50847"/>
          <a:stretch/>
        </p:blipFill>
        <p:spPr>
          <a:xfrm>
            <a:off x="10979506" y="5959036"/>
            <a:ext cx="428819" cy="428594"/>
          </a:xfrm>
          <a:prstGeom prst="rect">
            <a:avLst/>
          </a:prstGeom>
        </p:spPr>
      </p:pic>
      <p:sp>
        <p:nvSpPr>
          <p:cNvPr id="65" name="L 形 64">
            <a:extLst>
              <a:ext uri="{FF2B5EF4-FFF2-40B4-BE49-F238E27FC236}">
                <a16:creationId xmlns:a16="http://schemas.microsoft.com/office/drawing/2014/main" id="{F52E64DE-694D-DB52-9580-8C2AE1748E1E}"/>
              </a:ext>
            </a:extLst>
          </p:cNvPr>
          <p:cNvSpPr/>
          <p:nvPr/>
        </p:nvSpPr>
        <p:spPr>
          <a:xfrm rot="10800000">
            <a:off x="10918443" y="709418"/>
            <a:ext cx="428819" cy="428819"/>
          </a:xfrm>
          <a:prstGeom prst="corner">
            <a:avLst>
              <a:gd name="adj1" fmla="val 12728"/>
              <a:gd name="adj2" fmla="val 132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8CEEFD3-69C6-C7E3-8DFC-C2EA67F5A85B}"/>
              </a:ext>
            </a:extLst>
          </p:cNvPr>
          <p:cNvSpPr/>
          <p:nvPr/>
        </p:nvSpPr>
        <p:spPr>
          <a:xfrm>
            <a:off x="11290300" y="3673949"/>
            <a:ext cx="56962" cy="8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十字形 66">
            <a:extLst>
              <a:ext uri="{FF2B5EF4-FFF2-40B4-BE49-F238E27FC236}">
                <a16:creationId xmlns:a16="http://schemas.microsoft.com/office/drawing/2014/main" id="{763BBE54-87D9-B0B3-34E4-6CEDD52BD900}"/>
              </a:ext>
            </a:extLst>
          </p:cNvPr>
          <p:cNvSpPr/>
          <p:nvPr/>
        </p:nvSpPr>
        <p:spPr>
          <a:xfrm rot="2700000">
            <a:off x="11255464" y="4691241"/>
            <a:ext cx="126634" cy="126634"/>
          </a:xfrm>
          <a:prstGeom prst="plus">
            <a:avLst>
              <a:gd name="adj" fmla="val 37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descr="图片包含 草, 户外, 天空, 道路&#10;&#10;已生成极高可信度的说明">
            <a:extLst>
              <a:ext uri="{FF2B5EF4-FFF2-40B4-BE49-F238E27FC236}">
                <a16:creationId xmlns:a16="http://schemas.microsoft.com/office/drawing/2014/main" id="{D78A4EA3-644B-1AAE-E910-4AEABE40E2D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3030" t="7220" r="6392" b="24847"/>
          <a:stretch/>
        </p:blipFill>
        <p:spPr>
          <a:xfrm>
            <a:off x="4578161" y="2112649"/>
            <a:ext cx="5981538" cy="3364616"/>
          </a:xfrm>
          <a:custGeom>
            <a:avLst/>
            <a:gdLst>
              <a:gd name="connsiteX0" fmla="*/ 0 w 2853788"/>
              <a:gd name="connsiteY0" fmla="*/ 0 h 6850818"/>
              <a:gd name="connsiteX1" fmla="*/ 2853788 w 2853788"/>
              <a:gd name="connsiteY1" fmla="*/ 0 h 6850818"/>
              <a:gd name="connsiteX2" fmla="*/ 2853788 w 2853788"/>
              <a:gd name="connsiteY2" fmla="*/ 6850818 h 6850818"/>
              <a:gd name="connsiteX3" fmla="*/ 0 w 2853788"/>
              <a:gd name="connsiteY3" fmla="*/ 6850818 h 6850818"/>
            </a:gdLst>
            <a:ahLst/>
            <a:cxnLst>
              <a:cxn ang="0">
                <a:pos x="connsiteX0" y="connsiteY0"/>
              </a:cxn>
              <a:cxn ang="0">
                <a:pos x="connsiteX1" y="connsiteY1"/>
              </a:cxn>
              <a:cxn ang="0">
                <a:pos x="connsiteX2" y="connsiteY2"/>
              </a:cxn>
              <a:cxn ang="0">
                <a:pos x="connsiteX3" y="connsiteY3"/>
              </a:cxn>
            </a:cxnLst>
            <a:rect l="l" t="t" r="r" b="b"/>
            <a:pathLst>
              <a:path w="2853788" h="6850818">
                <a:moveTo>
                  <a:pt x="0" y="0"/>
                </a:moveTo>
                <a:lnTo>
                  <a:pt x="2853788" y="0"/>
                </a:lnTo>
                <a:lnTo>
                  <a:pt x="2853788" y="6850818"/>
                </a:lnTo>
                <a:lnTo>
                  <a:pt x="0" y="6850818"/>
                </a:lnTo>
                <a:close/>
              </a:path>
            </a:pathLst>
          </a:custGeom>
          <a:effectLst>
            <a:outerShdw blurRad="177800" dist="241300" dir="8100000" algn="tr" rotWithShape="0">
              <a:prstClr val="black">
                <a:alpha val="30000"/>
              </a:prstClr>
            </a:outerShdw>
          </a:effectLst>
        </p:spPr>
      </p:pic>
      <p:sp>
        <p:nvSpPr>
          <p:cNvPr id="69" name="文本框 68">
            <a:extLst>
              <a:ext uri="{FF2B5EF4-FFF2-40B4-BE49-F238E27FC236}">
                <a16:creationId xmlns:a16="http://schemas.microsoft.com/office/drawing/2014/main" id="{5B13AC22-0910-652B-3F7A-592150898449}"/>
              </a:ext>
            </a:extLst>
          </p:cNvPr>
          <p:cNvSpPr txBox="1"/>
          <p:nvPr/>
        </p:nvSpPr>
        <p:spPr>
          <a:xfrm>
            <a:off x="645438" y="2662741"/>
            <a:ext cx="2133918" cy="646331"/>
          </a:xfrm>
          <a:prstGeom prst="rect">
            <a:avLst/>
          </a:prstGeom>
          <a:noFill/>
        </p:spPr>
        <p:txBody>
          <a:bodyPr wrap="none" rtlCol="0">
            <a:spAutoFit/>
          </a:bodyPr>
          <a:lstStyle/>
          <a:p>
            <a:r>
              <a:rPr lang="zh-CN" altLang="en-US" sz="3600" spc="200" dirty="0">
                <a:solidFill>
                  <a:schemeClr val="bg1"/>
                </a:solidFill>
                <a:latin typeface="方正姚体" panose="02010601030101010101" pitchFamily="2" charset="-122"/>
                <a:ea typeface="方正姚体" panose="02010601030101010101" pitchFamily="2" charset="-122"/>
              </a:rPr>
              <a:t>实验结果</a:t>
            </a:r>
            <a:endParaRPr lang="zh-CN" altLang="en-US" sz="3600" spc="200" dirty="0">
              <a:solidFill>
                <a:srgbClr val="940A40"/>
              </a:solidFill>
              <a:latin typeface="方正姚体" panose="02010601030101010101" pitchFamily="2" charset="-122"/>
              <a:ea typeface="方正姚体" panose="02010601030101010101" pitchFamily="2" charset="-122"/>
            </a:endParaRPr>
          </a:p>
        </p:txBody>
      </p:sp>
      <p:sp>
        <p:nvSpPr>
          <p:cNvPr id="70" name="文本框 69">
            <a:extLst>
              <a:ext uri="{FF2B5EF4-FFF2-40B4-BE49-F238E27FC236}">
                <a16:creationId xmlns:a16="http://schemas.microsoft.com/office/drawing/2014/main" id="{B76A2E1B-889A-262C-55B3-1CA0F5BF985F}"/>
              </a:ext>
            </a:extLst>
          </p:cNvPr>
          <p:cNvSpPr txBox="1"/>
          <p:nvPr/>
        </p:nvSpPr>
        <p:spPr>
          <a:xfrm>
            <a:off x="705420" y="3482500"/>
            <a:ext cx="3056881" cy="307777"/>
          </a:xfrm>
          <a:prstGeom prst="rect">
            <a:avLst/>
          </a:prstGeom>
          <a:noFill/>
        </p:spPr>
        <p:txBody>
          <a:bodyPr wrap="square" rtlCol="0">
            <a:spAutoFit/>
          </a:bodyPr>
          <a:lstStyle/>
          <a:p>
            <a:pPr algn="dist"/>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Experimental Results</a:t>
            </a:r>
          </a:p>
        </p:txBody>
      </p:sp>
      <p:sp>
        <p:nvSpPr>
          <p:cNvPr id="74" name="矩形 73">
            <a:extLst>
              <a:ext uri="{FF2B5EF4-FFF2-40B4-BE49-F238E27FC236}">
                <a16:creationId xmlns:a16="http://schemas.microsoft.com/office/drawing/2014/main" id="{D990A50A-2C81-6A5F-0903-A8D344202333}"/>
              </a:ext>
            </a:extLst>
          </p:cNvPr>
          <p:cNvSpPr/>
          <p:nvPr/>
        </p:nvSpPr>
        <p:spPr>
          <a:xfrm rot="5400000">
            <a:off x="4626644" y="1637863"/>
            <a:ext cx="130722" cy="402592"/>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11E2C293-D592-3961-A29F-3D02A1091CA7}"/>
              </a:ext>
            </a:extLst>
          </p:cNvPr>
          <p:cNvSpPr/>
          <p:nvPr/>
        </p:nvSpPr>
        <p:spPr>
          <a:xfrm rot="5400000">
            <a:off x="1181330" y="3578099"/>
            <a:ext cx="65361" cy="83658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descr="图片包含 户外, 天空, 草, 建筑物&#10;&#10;自动生成的说明">
            <a:extLst>
              <a:ext uri="{FF2B5EF4-FFF2-40B4-BE49-F238E27FC236}">
                <a16:creationId xmlns:a16="http://schemas.microsoft.com/office/drawing/2014/main" id="{CA04F6E9-05D6-F333-8E54-F6295ECE8184}"/>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1759" t="221" r="1032" b="26875"/>
          <a:stretch/>
        </p:blipFill>
        <p:spPr>
          <a:xfrm>
            <a:off x="4581760" y="2090087"/>
            <a:ext cx="5977939" cy="3362590"/>
          </a:xfrm>
          <a:custGeom>
            <a:avLst/>
            <a:gdLst>
              <a:gd name="connsiteX0" fmla="*/ 0 w 2853788"/>
              <a:gd name="connsiteY0" fmla="*/ 0 h 6858000"/>
              <a:gd name="connsiteX1" fmla="*/ 2853788 w 2853788"/>
              <a:gd name="connsiteY1" fmla="*/ 0 h 6858000"/>
              <a:gd name="connsiteX2" fmla="*/ 2853788 w 2853788"/>
              <a:gd name="connsiteY2" fmla="*/ 6858000 h 6858000"/>
              <a:gd name="connsiteX3" fmla="*/ 0 w 28537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53788" h="6858000">
                <a:moveTo>
                  <a:pt x="0" y="0"/>
                </a:moveTo>
                <a:lnTo>
                  <a:pt x="2853788" y="0"/>
                </a:lnTo>
                <a:lnTo>
                  <a:pt x="2853788" y="6858000"/>
                </a:lnTo>
                <a:lnTo>
                  <a:pt x="0" y="6858000"/>
                </a:lnTo>
                <a:close/>
              </a:path>
            </a:pathLst>
          </a:custGeom>
          <a:effectLst>
            <a:outerShdw blurRad="177800" dist="241300" dir="8100000" algn="tr" rotWithShape="0">
              <a:prstClr val="black">
                <a:alpha val="30000"/>
              </a:prstClr>
            </a:outerShdw>
          </a:effectLst>
        </p:spPr>
      </p:pic>
      <p:sp>
        <p:nvSpPr>
          <p:cNvPr id="64" name="文本框 63">
            <a:extLst>
              <a:ext uri="{FF2B5EF4-FFF2-40B4-BE49-F238E27FC236}">
                <a16:creationId xmlns:a16="http://schemas.microsoft.com/office/drawing/2014/main" id="{116A7A8D-ADFA-0AD2-B7C7-7269DD0CF761}"/>
              </a:ext>
            </a:extLst>
          </p:cNvPr>
          <p:cNvSpPr txBox="1"/>
          <p:nvPr/>
        </p:nvSpPr>
        <p:spPr>
          <a:xfrm>
            <a:off x="10019747" y="1609437"/>
            <a:ext cx="625492"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0</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sp>
        <p:nvSpPr>
          <p:cNvPr id="68" name="文本框 67">
            <a:extLst>
              <a:ext uri="{FF2B5EF4-FFF2-40B4-BE49-F238E27FC236}">
                <a16:creationId xmlns:a16="http://schemas.microsoft.com/office/drawing/2014/main" id="{A11269EE-C3B5-504F-ABD6-D857748F40EA}"/>
              </a:ext>
            </a:extLst>
          </p:cNvPr>
          <p:cNvSpPr txBox="1"/>
          <p:nvPr/>
        </p:nvSpPr>
        <p:spPr>
          <a:xfrm>
            <a:off x="10488008" y="1607411"/>
            <a:ext cx="625492"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2</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sp>
        <p:nvSpPr>
          <p:cNvPr id="71" name="椭圆 70">
            <a:extLst>
              <a:ext uri="{FF2B5EF4-FFF2-40B4-BE49-F238E27FC236}">
                <a16:creationId xmlns:a16="http://schemas.microsoft.com/office/drawing/2014/main" id="{AC52472F-A88B-ADBD-67AB-FDFDBCDDBD8D}"/>
              </a:ext>
            </a:extLst>
          </p:cNvPr>
          <p:cNvSpPr/>
          <p:nvPr/>
        </p:nvSpPr>
        <p:spPr>
          <a:xfrm>
            <a:off x="4805842" y="5386037"/>
            <a:ext cx="182455" cy="182455"/>
          </a:xfrm>
          <a:prstGeom prst="ellipse">
            <a:avLst/>
          </a:prstGeom>
          <a:noFill/>
          <a:ln w="19050">
            <a:solidFill>
              <a:srgbClr val="940A4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CD0B95E-4DC5-C2E4-FBFC-9951866FC2BB}"/>
              </a:ext>
            </a:extLst>
          </p:cNvPr>
          <p:cNvSpPr/>
          <p:nvPr/>
        </p:nvSpPr>
        <p:spPr>
          <a:xfrm>
            <a:off x="4635081" y="5370809"/>
            <a:ext cx="212911" cy="212911"/>
          </a:xfrm>
          <a:prstGeom prst="ellipse">
            <a:avLst/>
          </a:prstGeom>
          <a:noFill/>
          <a:ln w="19050">
            <a:solidFill>
              <a:srgbClr val="940A4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790FBCC-11EA-03A8-F75F-1AEEC4C39C57}"/>
              </a:ext>
            </a:extLst>
          </p:cNvPr>
          <p:cNvSpPr/>
          <p:nvPr/>
        </p:nvSpPr>
        <p:spPr>
          <a:xfrm>
            <a:off x="4464320" y="5363423"/>
            <a:ext cx="227682" cy="227682"/>
          </a:xfrm>
          <a:prstGeom prst="ellipse">
            <a:avLst/>
          </a:prstGeom>
          <a:noFill/>
          <a:ln w="19050">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E52CB09E-505F-0121-5908-44C91AC65436}"/>
              </a:ext>
            </a:extLst>
          </p:cNvPr>
          <p:cNvSpPr txBox="1"/>
          <p:nvPr/>
        </p:nvSpPr>
        <p:spPr>
          <a:xfrm>
            <a:off x="10488008" y="1586773"/>
            <a:ext cx="494046"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1</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grpSp>
        <p:nvGrpSpPr>
          <p:cNvPr id="56" name="组合 55">
            <a:extLst>
              <a:ext uri="{FF2B5EF4-FFF2-40B4-BE49-F238E27FC236}">
                <a16:creationId xmlns:a16="http://schemas.microsoft.com/office/drawing/2014/main" id="{C35C77B1-DAF8-025E-DB89-C4BD5425ACAF}"/>
              </a:ext>
            </a:extLst>
          </p:cNvPr>
          <p:cNvGrpSpPr/>
          <p:nvPr/>
        </p:nvGrpSpPr>
        <p:grpSpPr>
          <a:xfrm>
            <a:off x="842965" y="724291"/>
            <a:ext cx="562822" cy="857558"/>
            <a:chOff x="842965" y="724291"/>
            <a:chExt cx="562822" cy="857558"/>
          </a:xfrm>
        </p:grpSpPr>
        <p:grpSp>
          <p:nvGrpSpPr>
            <p:cNvPr id="57" name="组合 56">
              <a:extLst>
                <a:ext uri="{FF2B5EF4-FFF2-40B4-BE49-F238E27FC236}">
                  <a16:creationId xmlns:a16="http://schemas.microsoft.com/office/drawing/2014/main" id="{C3250694-1768-7905-7C54-937A2AB371AB}"/>
                </a:ext>
              </a:extLst>
            </p:cNvPr>
            <p:cNvGrpSpPr/>
            <p:nvPr/>
          </p:nvGrpSpPr>
          <p:grpSpPr>
            <a:xfrm>
              <a:off x="856813" y="724291"/>
              <a:ext cx="548974" cy="857558"/>
              <a:chOff x="856813" y="724291"/>
              <a:chExt cx="548974" cy="857558"/>
            </a:xfrm>
          </p:grpSpPr>
          <p:sp>
            <p:nvSpPr>
              <p:cNvPr id="59" name="椭圆 58">
                <a:extLst>
                  <a:ext uri="{FF2B5EF4-FFF2-40B4-BE49-F238E27FC236}">
                    <a16:creationId xmlns:a16="http://schemas.microsoft.com/office/drawing/2014/main" id="{14307E27-FD31-9125-AB4B-D13021A40BD5}"/>
                  </a:ext>
                </a:extLst>
              </p:cNvPr>
              <p:cNvSpPr/>
              <p:nvPr/>
            </p:nvSpPr>
            <p:spPr>
              <a:xfrm>
                <a:off x="1384187" y="74612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74FE0C1-F3E6-84B0-DD1F-4BAAB6DA67A9}"/>
                  </a:ext>
                </a:extLst>
              </p:cNvPr>
              <p:cNvSpPr/>
              <p:nvPr/>
            </p:nvSpPr>
            <p:spPr>
              <a:xfrm>
                <a:off x="1384187" y="82808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618ECC53-178F-030C-CE95-091DBC658BF7}"/>
                  </a:ext>
                </a:extLst>
              </p:cNvPr>
              <p:cNvSpPr/>
              <p:nvPr/>
            </p:nvSpPr>
            <p:spPr>
              <a:xfrm>
                <a:off x="1384187" y="91005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EB37C83-4EE1-933A-EF6E-99239BBB41EB}"/>
                  </a:ext>
                </a:extLst>
              </p:cNvPr>
              <p:cNvSpPr/>
              <p:nvPr/>
            </p:nvSpPr>
            <p:spPr>
              <a:xfrm>
                <a:off x="1384187" y="99201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5F37BD4-32EC-F8F0-B455-88801AF2ED08}"/>
                  </a:ext>
                </a:extLst>
              </p:cNvPr>
              <p:cNvSpPr/>
              <p:nvPr/>
            </p:nvSpPr>
            <p:spPr>
              <a:xfrm>
                <a:off x="1384187" y="107398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BA32E943-5CA6-D6D2-CC0F-28E0A5EDDCE9}"/>
                  </a:ext>
                </a:extLst>
              </p:cNvPr>
              <p:cNvSpPr/>
              <p:nvPr/>
            </p:nvSpPr>
            <p:spPr>
              <a:xfrm>
                <a:off x="1384187" y="115594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8A662DB3-4216-DD2A-FF62-B77F41441D42}"/>
                  </a:ext>
                </a:extLst>
              </p:cNvPr>
              <p:cNvSpPr/>
              <p:nvPr/>
            </p:nvSpPr>
            <p:spPr>
              <a:xfrm>
                <a:off x="1384187" y="123271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2083EAE3-1C26-0D53-CD9F-A0D8F0CAA679}"/>
                  </a:ext>
                </a:extLst>
              </p:cNvPr>
              <p:cNvSpPr/>
              <p:nvPr/>
            </p:nvSpPr>
            <p:spPr>
              <a:xfrm>
                <a:off x="1384187" y="1314683"/>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E33F45B2-4E7E-AFFF-CD7F-8F90850339BD}"/>
                  </a:ext>
                </a:extLst>
              </p:cNvPr>
              <p:cNvSpPr/>
              <p:nvPr/>
            </p:nvSpPr>
            <p:spPr>
              <a:xfrm>
                <a:off x="1384187" y="139664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19ACF23B-7D0E-7F60-1001-908CAAB9E8B5}"/>
                  </a:ext>
                </a:extLst>
              </p:cNvPr>
              <p:cNvSpPr/>
              <p:nvPr/>
            </p:nvSpPr>
            <p:spPr>
              <a:xfrm>
                <a:off x="1384187" y="1478284"/>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6F85871-7014-E3D4-6FCD-C8C84A936366}"/>
                  </a:ext>
                </a:extLst>
              </p:cNvPr>
              <p:cNvSpPr/>
              <p:nvPr/>
            </p:nvSpPr>
            <p:spPr>
              <a:xfrm>
                <a:off x="138418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8BAD95D4-7ECC-C078-4BC5-2A72A62D95C1}"/>
                  </a:ext>
                </a:extLst>
              </p:cNvPr>
              <p:cNvSpPr/>
              <p:nvPr/>
            </p:nvSpPr>
            <p:spPr>
              <a:xfrm>
                <a:off x="1130109"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FCBF885-DB13-87F9-0B1C-427A1594B5BA}"/>
                  </a:ext>
                </a:extLst>
              </p:cNvPr>
              <p:cNvSpPr/>
              <p:nvPr/>
            </p:nvSpPr>
            <p:spPr>
              <a:xfrm>
                <a:off x="1214802"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1BDE5BE0-D44A-D326-DCBA-951E57E04589}"/>
                  </a:ext>
                </a:extLst>
              </p:cNvPr>
              <p:cNvSpPr/>
              <p:nvPr/>
            </p:nvSpPr>
            <p:spPr>
              <a:xfrm>
                <a:off x="1299495"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202D7197-97A6-785E-5E76-78FEFC505CB3}"/>
                  </a:ext>
                </a:extLst>
              </p:cNvPr>
              <p:cNvSpPr/>
              <p:nvPr/>
            </p:nvSpPr>
            <p:spPr>
              <a:xfrm>
                <a:off x="877134"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1E57D8AB-9567-375B-CC6E-BE704BE48BDB}"/>
                  </a:ext>
                </a:extLst>
              </p:cNvPr>
              <p:cNvSpPr/>
              <p:nvPr/>
            </p:nvSpPr>
            <p:spPr>
              <a:xfrm>
                <a:off x="96182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717056E6-18BF-8406-0AFE-D889533F30C1}"/>
                  </a:ext>
                </a:extLst>
              </p:cNvPr>
              <p:cNvSpPr/>
              <p:nvPr/>
            </p:nvSpPr>
            <p:spPr>
              <a:xfrm>
                <a:off x="1046520"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2ED6F4EE-CC12-ABC9-FCB0-088080BF09A5}"/>
                  </a:ext>
                </a:extLst>
              </p:cNvPr>
              <p:cNvGrpSpPr/>
              <p:nvPr/>
            </p:nvGrpSpPr>
            <p:grpSpPr>
              <a:xfrm>
                <a:off x="856813" y="724291"/>
                <a:ext cx="494204" cy="825110"/>
                <a:chOff x="940896" y="724291"/>
                <a:chExt cx="494204" cy="825110"/>
              </a:xfrm>
            </p:grpSpPr>
            <p:sp>
              <p:nvSpPr>
                <p:cNvPr id="93" name="文本框 92">
                  <a:extLst>
                    <a:ext uri="{FF2B5EF4-FFF2-40B4-BE49-F238E27FC236}">
                      <a16:creationId xmlns:a16="http://schemas.microsoft.com/office/drawing/2014/main" id="{B2C027A1-7C9A-E2E1-8AB3-C1D3D96786A7}"/>
                    </a:ext>
                  </a:extLst>
                </p:cNvPr>
                <p:cNvSpPr txBox="1"/>
                <p:nvPr/>
              </p:nvSpPr>
              <p:spPr>
                <a:xfrm>
                  <a:off x="1133446" y="773741"/>
                  <a:ext cx="285836" cy="321370"/>
                </a:xfrm>
                <a:prstGeom prst="rect">
                  <a:avLst/>
                </a:prstGeom>
                <a:noFill/>
              </p:spPr>
              <p:txBody>
                <a:bodyPr wrap="square" rtlCol="0">
                  <a:spAutoFit/>
                </a:bodyPr>
                <a:lstStyle/>
                <a:p>
                  <a:pPr>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Z</a:t>
                  </a:r>
                  <a:endParaRPr lang="zh-CN" altLang="en-US" spc="300" dirty="0">
                    <a:solidFill>
                      <a:schemeClr val="bg1"/>
                    </a:solidFill>
                    <a:latin typeface="Yu Gothic UI Semibold" panose="020B0700000000000000" pitchFamily="34" charset="-128"/>
                    <a:ea typeface="Yu Gothic UI Semibold" panose="020B0700000000000000" pitchFamily="34" charset="-128"/>
                  </a:endParaRPr>
                </a:p>
              </p:txBody>
            </p:sp>
            <p:grpSp>
              <p:nvGrpSpPr>
                <p:cNvPr id="94" name="组合 93">
                  <a:extLst>
                    <a:ext uri="{FF2B5EF4-FFF2-40B4-BE49-F238E27FC236}">
                      <a16:creationId xmlns:a16="http://schemas.microsoft.com/office/drawing/2014/main" id="{6E816089-DB8A-ED05-47FF-0F068212DFD3}"/>
                    </a:ext>
                  </a:extLst>
                </p:cNvPr>
                <p:cNvGrpSpPr/>
                <p:nvPr/>
              </p:nvGrpSpPr>
              <p:grpSpPr>
                <a:xfrm>
                  <a:off x="940896" y="724291"/>
                  <a:ext cx="494204" cy="825110"/>
                  <a:chOff x="940896" y="724291"/>
                  <a:chExt cx="494204" cy="825110"/>
                </a:xfrm>
              </p:grpSpPr>
              <p:sp>
                <p:nvSpPr>
                  <p:cNvPr id="96" name="矩形 95">
                    <a:extLst>
                      <a:ext uri="{FF2B5EF4-FFF2-40B4-BE49-F238E27FC236}">
                        <a16:creationId xmlns:a16="http://schemas.microsoft.com/office/drawing/2014/main" id="{3E16B963-8BF1-AE6F-995B-04FA5413FB2C}"/>
                      </a:ext>
                    </a:extLst>
                  </p:cNvPr>
                  <p:cNvSpPr/>
                  <p:nvPr/>
                </p:nvSpPr>
                <p:spPr>
                  <a:xfrm>
                    <a:off x="940896" y="724291"/>
                    <a:ext cx="494204" cy="825110"/>
                  </a:xfrm>
                  <a:prstGeom prst="rect">
                    <a:avLst/>
                  </a:prstGeom>
                  <a:noFill/>
                  <a:ln w="28575">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6718A095-2D48-06DA-F3B6-42EAB5C6FFD0}"/>
                      </a:ext>
                    </a:extLst>
                  </p:cNvPr>
                  <p:cNvSpPr/>
                  <p:nvPr/>
                </p:nvSpPr>
                <p:spPr>
                  <a:xfrm>
                    <a:off x="940897" y="1047750"/>
                    <a:ext cx="214804" cy="501651"/>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00AD847-8E8A-2A78-8856-E7AB032641A0}"/>
                      </a:ext>
                    </a:extLst>
                  </p:cNvPr>
                  <p:cNvSpPr/>
                  <p:nvPr/>
                </p:nvSpPr>
                <p:spPr>
                  <a:xfrm>
                    <a:off x="1181013" y="129861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8C5702C-6583-41B4-926F-FCBF4A9E9CF7}"/>
                      </a:ext>
                    </a:extLst>
                  </p:cNvPr>
                  <p:cNvSpPr/>
                  <p:nvPr/>
                </p:nvSpPr>
                <p:spPr>
                  <a:xfrm>
                    <a:off x="1181013" y="1380577"/>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48976F0-1C30-39EA-B1C9-8304756A0DA3}"/>
                      </a:ext>
                    </a:extLst>
                  </p:cNvPr>
                  <p:cNvSpPr/>
                  <p:nvPr/>
                </p:nvSpPr>
                <p:spPr>
                  <a:xfrm>
                    <a:off x="1181013" y="146254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900C846B-1BCD-8B47-D7D6-2EC57DD8F1EC}"/>
                      </a:ext>
                    </a:extLst>
                  </p:cNvPr>
                  <p:cNvSpPr/>
                  <p:nvPr/>
                </p:nvSpPr>
                <p:spPr>
                  <a:xfrm>
                    <a:off x="1262337" y="129861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EC89B313-BCDC-5DD3-BBDC-54CD12FEE6BD}"/>
                      </a:ext>
                    </a:extLst>
                  </p:cNvPr>
                  <p:cNvSpPr/>
                  <p:nvPr/>
                </p:nvSpPr>
                <p:spPr>
                  <a:xfrm>
                    <a:off x="1262337" y="1380577"/>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C7E2F83F-0CF4-1F32-F17E-AA747088ECAD}"/>
                      </a:ext>
                    </a:extLst>
                  </p:cNvPr>
                  <p:cNvSpPr/>
                  <p:nvPr/>
                </p:nvSpPr>
                <p:spPr>
                  <a:xfrm>
                    <a:off x="1262337" y="146254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39A10411-DC44-9CC7-6AA9-23210177939E}"/>
                      </a:ext>
                    </a:extLst>
                  </p:cNvPr>
                  <p:cNvSpPr/>
                  <p:nvPr/>
                </p:nvSpPr>
                <p:spPr>
                  <a:xfrm>
                    <a:off x="1335159" y="129861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41161F1C-C1BA-7D8E-9C27-EB25A05A9F16}"/>
                      </a:ext>
                    </a:extLst>
                  </p:cNvPr>
                  <p:cNvSpPr/>
                  <p:nvPr/>
                </p:nvSpPr>
                <p:spPr>
                  <a:xfrm>
                    <a:off x="1335159" y="1380577"/>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4D6595C-417F-CC81-66B0-79845C7D9DCF}"/>
                      </a:ext>
                    </a:extLst>
                  </p:cNvPr>
                  <p:cNvSpPr/>
                  <p:nvPr/>
                </p:nvSpPr>
                <p:spPr>
                  <a:xfrm>
                    <a:off x="1335159" y="146254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文本框 94">
                  <a:extLst>
                    <a:ext uri="{FF2B5EF4-FFF2-40B4-BE49-F238E27FC236}">
                      <a16:creationId xmlns:a16="http://schemas.microsoft.com/office/drawing/2014/main" id="{2E47DCAB-5903-5630-5AF2-BA83BECEC46D}"/>
                    </a:ext>
                  </a:extLst>
                </p:cNvPr>
                <p:cNvSpPr txBox="1"/>
                <p:nvPr/>
              </p:nvSpPr>
              <p:spPr>
                <a:xfrm>
                  <a:off x="1125394" y="1013615"/>
                  <a:ext cx="285836" cy="321370"/>
                </a:xfrm>
                <a:prstGeom prst="rect">
                  <a:avLst/>
                </a:prstGeom>
                <a:noFill/>
              </p:spPr>
              <p:txBody>
                <a:bodyPr wrap="square" rtlCol="0">
                  <a:spAutoFit/>
                </a:bodyPr>
                <a:lstStyle/>
                <a:p>
                  <a:pPr>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U</a:t>
                  </a:r>
                  <a:endParaRPr lang="zh-CN" altLang="en-US" spc="300" dirty="0">
                    <a:solidFill>
                      <a:schemeClr val="bg1"/>
                    </a:solidFill>
                    <a:latin typeface="Yu Gothic UI Semibold" panose="020B0700000000000000" pitchFamily="34" charset="-128"/>
                    <a:ea typeface="Yu Gothic UI Semibold" panose="020B0700000000000000" pitchFamily="34" charset="-128"/>
                  </a:endParaRPr>
                </a:p>
              </p:txBody>
            </p:sp>
          </p:grpSp>
        </p:grpSp>
        <p:sp>
          <p:nvSpPr>
            <p:cNvPr id="58" name="文本框 57">
              <a:extLst>
                <a:ext uri="{FF2B5EF4-FFF2-40B4-BE49-F238E27FC236}">
                  <a16:creationId xmlns:a16="http://schemas.microsoft.com/office/drawing/2014/main" id="{4671C820-2285-043F-34A5-ED5C813CDDFE}"/>
                </a:ext>
              </a:extLst>
            </p:cNvPr>
            <p:cNvSpPr txBox="1"/>
            <p:nvPr/>
          </p:nvSpPr>
          <p:spPr>
            <a:xfrm flipH="1">
              <a:off x="842965" y="777922"/>
              <a:ext cx="346456" cy="321370"/>
            </a:xfrm>
            <a:custGeom>
              <a:avLst/>
              <a:gdLst>
                <a:gd name="connsiteX0" fmla="*/ 0 w 346456"/>
                <a:gd name="connsiteY0" fmla="*/ 0 h 318262"/>
                <a:gd name="connsiteX1" fmla="*/ 346456 w 346456"/>
                <a:gd name="connsiteY1" fmla="*/ 0 h 318262"/>
                <a:gd name="connsiteX2" fmla="*/ 346456 w 346456"/>
                <a:gd name="connsiteY2" fmla="*/ 318262 h 318262"/>
                <a:gd name="connsiteX3" fmla="*/ 0 w 346456"/>
                <a:gd name="connsiteY3" fmla="*/ 318262 h 318262"/>
                <a:gd name="connsiteX4" fmla="*/ 0 w 346456"/>
                <a:gd name="connsiteY4" fmla="*/ 0 h 318262"/>
                <a:gd name="connsiteX0" fmla="*/ 0 w 346456"/>
                <a:gd name="connsiteY0" fmla="*/ 0 h 398696"/>
                <a:gd name="connsiteX1" fmla="*/ 346456 w 346456"/>
                <a:gd name="connsiteY1" fmla="*/ 0 h 398696"/>
                <a:gd name="connsiteX2" fmla="*/ 342223 w 346456"/>
                <a:gd name="connsiteY2" fmla="*/ 398696 h 398696"/>
                <a:gd name="connsiteX3" fmla="*/ 0 w 346456"/>
                <a:gd name="connsiteY3" fmla="*/ 318262 h 398696"/>
                <a:gd name="connsiteX4" fmla="*/ 0 w 346456"/>
                <a:gd name="connsiteY4" fmla="*/ 0 h 398696"/>
                <a:gd name="connsiteX0" fmla="*/ 0 w 346456"/>
                <a:gd name="connsiteY0" fmla="*/ 0 h 428329"/>
                <a:gd name="connsiteX1" fmla="*/ 346456 w 346456"/>
                <a:gd name="connsiteY1" fmla="*/ 0 h 428329"/>
                <a:gd name="connsiteX2" fmla="*/ 342223 w 346456"/>
                <a:gd name="connsiteY2" fmla="*/ 398696 h 428329"/>
                <a:gd name="connsiteX3" fmla="*/ 6350 w 346456"/>
                <a:gd name="connsiteY3" fmla="*/ 428329 h 428329"/>
                <a:gd name="connsiteX4" fmla="*/ 0 w 346456"/>
                <a:gd name="connsiteY4" fmla="*/ 0 h 428329"/>
                <a:gd name="connsiteX0" fmla="*/ 0 w 346456"/>
                <a:gd name="connsiteY0" fmla="*/ 0 h 398696"/>
                <a:gd name="connsiteX1" fmla="*/ 346456 w 346456"/>
                <a:gd name="connsiteY1" fmla="*/ 0 h 398696"/>
                <a:gd name="connsiteX2" fmla="*/ 342223 w 346456"/>
                <a:gd name="connsiteY2" fmla="*/ 398696 h 398696"/>
                <a:gd name="connsiteX3" fmla="*/ 33866 w 346456"/>
                <a:gd name="connsiteY3" fmla="*/ 248412 h 398696"/>
                <a:gd name="connsiteX4" fmla="*/ 0 w 346456"/>
                <a:gd name="connsiteY4" fmla="*/ 0 h 398696"/>
                <a:gd name="connsiteX0" fmla="*/ 0 w 346456"/>
                <a:gd name="connsiteY0" fmla="*/ 0 h 288642"/>
                <a:gd name="connsiteX1" fmla="*/ 346456 w 346456"/>
                <a:gd name="connsiteY1" fmla="*/ 0 h 288642"/>
                <a:gd name="connsiteX2" fmla="*/ 324761 w 346456"/>
                <a:gd name="connsiteY2" fmla="*/ 288642 h 288642"/>
                <a:gd name="connsiteX3" fmla="*/ 33866 w 346456"/>
                <a:gd name="connsiteY3" fmla="*/ 248412 h 288642"/>
                <a:gd name="connsiteX4" fmla="*/ 0 w 346456"/>
                <a:gd name="connsiteY4" fmla="*/ 0 h 288642"/>
                <a:gd name="connsiteX0" fmla="*/ 0 w 346456"/>
                <a:gd name="connsiteY0" fmla="*/ 0 h 302028"/>
                <a:gd name="connsiteX1" fmla="*/ 346456 w 346456"/>
                <a:gd name="connsiteY1" fmla="*/ 0 h 302028"/>
                <a:gd name="connsiteX2" fmla="*/ 324761 w 346456"/>
                <a:gd name="connsiteY2" fmla="*/ 288642 h 302028"/>
                <a:gd name="connsiteX3" fmla="*/ 29104 w 346456"/>
                <a:gd name="connsiteY3" fmla="*/ 302028 h 302028"/>
                <a:gd name="connsiteX4" fmla="*/ 0 w 346456"/>
                <a:gd name="connsiteY4" fmla="*/ 0 h 30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56" h="302028">
                  <a:moveTo>
                    <a:pt x="0" y="0"/>
                  </a:moveTo>
                  <a:lnTo>
                    <a:pt x="346456" y="0"/>
                  </a:lnTo>
                  <a:lnTo>
                    <a:pt x="324761" y="288642"/>
                  </a:lnTo>
                  <a:lnTo>
                    <a:pt x="29104" y="302028"/>
                  </a:lnTo>
                  <a:cubicBezTo>
                    <a:pt x="26987" y="159252"/>
                    <a:pt x="2117" y="142776"/>
                    <a:pt x="0" y="0"/>
                  </a:cubicBezTo>
                  <a:close/>
                </a:path>
              </a:pathLst>
            </a:custGeom>
            <a:noFill/>
          </p:spPr>
          <p:txBody>
            <a:bodyPr wrap="square" rtlCol="0">
              <a:spAutoFit/>
            </a:bodyPr>
            <a:lstStyle/>
            <a:p>
              <a:pPr>
                <a:lnSpc>
                  <a:spcPct val="80000"/>
                </a:lnSpc>
              </a:pPr>
              <a:r>
                <a:rPr lang="en-US" altLang="zh-CN" spc="300" dirty="0">
                  <a:solidFill>
                    <a:prstClr val="white"/>
                  </a:solidFill>
                  <a:latin typeface="Yu Gothic UI Semibold" panose="020B0700000000000000" pitchFamily="34" charset="-128"/>
                  <a:ea typeface="Yu Gothic UI Semibold" panose="020B0700000000000000" pitchFamily="34" charset="-128"/>
                </a:rPr>
                <a:t>S</a:t>
              </a:r>
              <a:endParaRPr lang="zh-CN" altLang="en-US" sz="2000" spc="300" dirty="0">
                <a:solidFill>
                  <a:schemeClr val="bg1"/>
                </a:solidFill>
                <a:latin typeface="Yu Gothic UI Semibold" panose="020B0700000000000000" pitchFamily="34" charset="-128"/>
                <a:ea typeface="Yu Gothic UI Semibold" panose="020B0700000000000000" pitchFamily="34" charset="-128"/>
              </a:endParaRPr>
            </a:p>
          </p:txBody>
        </p:sp>
      </p:grpSp>
    </p:spTree>
    <p:custDataLst>
      <p:tags r:id="rId1"/>
    </p:custDataLst>
    <p:extLst>
      <p:ext uri="{BB962C8B-B14F-4D97-AF65-F5344CB8AC3E}">
        <p14:creationId xmlns:p14="http://schemas.microsoft.com/office/powerpoint/2010/main" val="335050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anim calcmode="lin" valueType="num">
                                      <p:cBhvr>
                                        <p:cTn id="8" dur="500" fill="hold"/>
                                        <p:tgtEl>
                                          <p:spTgt spid="69"/>
                                        </p:tgtEl>
                                        <p:attrNameLst>
                                          <p:attrName>ppt_x</p:attrName>
                                        </p:attrNameLst>
                                      </p:cBhvr>
                                      <p:tavLst>
                                        <p:tav tm="0">
                                          <p:val>
                                            <p:strVal val="#ppt_x"/>
                                          </p:val>
                                        </p:tav>
                                        <p:tav tm="100000">
                                          <p:val>
                                            <p:strVal val="#ppt_x"/>
                                          </p:val>
                                        </p:tav>
                                      </p:tavLst>
                                    </p:anim>
                                    <p:anim calcmode="lin" valueType="num">
                                      <p:cBhvr>
                                        <p:cTn id="9" dur="5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type="lt">
                                    <p:tmPct val="10000"/>
                                  </p:iterate>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anim calcmode="lin" valueType="num">
                                      <p:cBhvr>
                                        <p:cTn id="13" dur="500" fill="hold"/>
                                        <p:tgtEl>
                                          <p:spTgt spid="70"/>
                                        </p:tgtEl>
                                        <p:attrNameLst>
                                          <p:attrName>ppt_x</p:attrName>
                                        </p:attrNameLst>
                                      </p:cBhvr>
                                      <p:tavLst>
                                        <p:tav tm="0">
                                          <p:val>
                                            <p:strVal val="#ppt_x"/>
                                          </p:val>
                                        </p:tav>
                                        <p:tav tm="100000">
                                          <p:val>
                                            <p:strVal val="#ppt_x"/>
                                          </p:val>
                                        </p:tav>
                                      </p:tavLst>
                                    </p:anim>
                                    <p:anim calcmode="lin" valueType="num">
                                      <p:cBhvr>
                                        <p:cTn id="14" dur="500" fill="hold"/>
                                        <p:tgtEl>
                                          <p:spTgt spid="7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75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47" presetClass="exit" presetSubtype="0" fill="hold" grpId="0" nodeType="withEffect">
                                  <p:stCondLst>
                                    <p:cond delay="750"/>
                                  </p:stCondLst>
                                  <p:childTnLst>
                                    <p:animEffect transition="out" filter="fade">
                                      <p:cBhvr>
                                        <p:cTn id="19" dur="500"/>
                                        <p:tgtEl>
                                          <p:spTgt spid="54"/>
                                        </p:tgtEl>
                                      </p:cBhvr>
                                    </p:animEffect>
                                    <p:anim calcmode="lin" valueType="num">
                                      <p:cBhvr>
                                        <p:cTn id="20" dur="500"/>
                                        <p:tgtEl>
                                          <p:spTgt spid="54"/>
                                        </p:tgtEl>
                                        <p:attrNameLst>
                                          <p:attrName>ppt_x</p:attrName>
                                        </p:attrNameLst>
                                      </p:cBhvr>
                                      <p:tavLst>
                                        <p:tav tm="0">
                                          <p:val>
                                            <p:strVal val="ppt_x"/>
                                          </p:val>
                                        </p:tav>
                                        <p:tav tm="100000">
                                          <p:val>
                                            <p:strVal val="ppt_x"/>
                                          </p:val>
                                        </p:tav>
                                      </p:tavLst>
                                    </p:anim>
                                    <p:anim calcmode="lin" valueType="num">
                                      <p:cBhvr>
                                        <p:cTn id="21" dur="500"/>
                                        <p:tgtEl>
                                          <p:spTgt spid="54"/>
                                        </p:tgtEl>
                                        <p:attrNameLst>
                                          <p:attrName>ppt_y</p:attrName>
                                        </p:attrNameLst>
                                      </p:cBhvr>
                                      <p:tavLst>
                                        <p:tav tm="0">
                                          <p:val>
                                            <p:strVal val="ppt_y"/>
                                          </p:val>
                                        </p:tav>
                                        <p:tav tm="100000">
                                          <p:val>
                                            <p:strVal val="ppt_y-.1"/>
                                          </p:val>
                                        </p:tav>
                                      </p:tavLst>
                                    </p:anim>
                                    <p:set>
                                      <p:cBhvr>
                                        <p:cTn id="22" dur="1" fill="hold">
                                          <p:stCondLst>
                                            <p:cond delay="499"/>
                                          </p:stCondLst>
                                        </p:cTn>
                                        <p:tgtEl>
                                          <p:spTgt spid="54"/>
                                        </p:tgtEl>
                                        <p:attrNameLst>
                                          <p:attrName>style.visibility</p:attrName>
                                        </p:attrNameLst>
                                      </p:cBhvr>
                                      <p:to>
                                        <p:strVal val="hidden"/>
                                      </p:to>
                                    </p:set>
                                  </p:childTnLst>
                                </p:cTn>
                              </p:par>
                              <p:par>
                                <p:cTn id="23" presetID="47" presetClass="exit" presetSubtype="0" fill="hold" nodeType="withEffect">
                                  <p:stCondLst>
                                    <p:cond delay="1100"/>
                                  </p:stCondLst>
                                  <p:childTnLst>
                                    <p:animEffect transition="out" filter="fade">
                                      <p:cBhvr>
                                        <p:cTn id="24" dur="500"/>
                                        <p:tgtEl>
                                          <p:spTgt spid="63"/>
                                        </p:tgtEl>
                                      </p:cBhvr>
                                    </p:animEffect>
                                    <p:anim calcmode="lin" valueType="num">
                                      <p:cBhvr>
                                        <p:cTn id="25" dur="500"/>
                                        <p:tgtEl>
                                          <p:spTgt spid="63"/>
                                        </p:tgtEl>
                                        <p:attrNameLst>
                                          <p:attrName>ppt_x</p:attrName>
                                        </p:attrNameLst>
                                      </p:cBhvr>
                                      <p:tavLst>
                                        <p:tav tm="0">
                                          <p:val>
                                            <p:strVal val="ppt_x"/>
                                          </p:val>
                                        </p:tav>
                                        <p:tav tm="100000">
                                          <p:val>
                                            <p:strVal val="ppt_x"/>
                                          </p:val>
                                        </p:tav>
                                      </p:tavLst>
                                    </p:anim>
                                    <p:anim calcmode="lin" valueType="num">
                                      <p:cBhvr>
                                        <p:cTn id="26" dur="500"/>
                                        <p:tgtEl>
                                          <p:spTgt spid="63"/>
                                        </p:tgtEl>
                                        <p:attrNameLst>
                                          <p:attrName>ppt_y</p:attrName>
                                        </p:attrNameLst>
                                      </p:cBhvr>
                                      <p:tavLst>
                                        <p:tav tm="0">
                                          <p:val>
                                            <p:strVal val="ppt_y"/>
                                          </p:val>
                                        </p:tav>
                                        <p:tav tm="100000">
                                          <p:val>
                                            <p:strVal val="ppt_y-.1"/>
                                          </p:val>
                                        </p:tav>
                                      </p:tavLst>
                                    </p:anim>
                                    <p:set>
                                      <p:cBhvr>
                                        <p:cTn id="27" dur="1" fill="hold">
                                          <p:stCondLst>
                                            <p:cond delay="499"/>
                                          </p:stCondLst>
                                        </p:cTn>
                                        <p:tgtEl>
                                          <p:spTgt spid="63"/>
                                        </p:tgtEl>
                                        <p:attrNameLst>
                                          <p:attrName>style.visibility</p:attrName>
                                        </p:attrNameLst>
                                      </p:cBhvr>
                                      <p:to>
                                        <p:strVal val="hidden"/>
                                      </p:to>
                                    </p:set>
                                  </p:childTnLst>
                                </p:cTn>
                              </p:par>
                              <p:par>
                                <p:cTn id="28" presetID="8" presetClass="emph" presetSubtype="0" fill="hold" grpId="0" nodeType="withEffect">
                                  <p:stCondLst>
                                    <p:cond delay="1100"/>
                                  </p:stCondLst>
                                  <p:childTnLst>
                                    <p:animRot by="10800000">
                                      <p:cBhvr>
                                        <p:cTn id="29" dur="500" fill="hold"/>
                                        <p:tgtEl>
                                          <p:spTgt spid="67"/>
                                        </p:tgtEl>
                                        <p:attrNameLst>
                                          <p:attrName>r</p:attrName>
                                        </p:attrNameLst>
                                      </p:cBhvr>
                                    </p:animRot>
                                  </p:childTnLst>
                                </p:cTn>
                              </p:par>
                              <p:par>
                                <p:cTn id="30" presetID="42" presetClass="entr" presetSubtype="0" fill="hold" grpId="0" nodeType="withEffect">
                                  <p:stCondLst>
                                    <p:cond delay="12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anim calcmode="lin" valueType="num">
                                      <p:cBhvr>
                                        <p:cTn id="33" dur="500" fill="hold"/>
                                        <p:tgtEl>
                                          <p:spTgt spid="68"/>
                                        </p:tgtEl>
                                        <p:attrNameLst>
                                          <p:attrName>ppt_x</p:attrName>
                                        </p:attrNameLst>
                                      </p:cBhvr>
                                      <p:tavLst>
                                        <p:tav tm="0">
                                          <p:val>
                                            <p:strVal val="#ppt_x"/>
                                          </p:val>
                                        </p:tav>
                                        <p:tav tm="100000">
                                          <p:val>
                                            <p:strVal val="#ppt_x"/>
                                          </p:val>
                                        </p:tav>
                                      </p:tavLst>
                                    </p:anim>
                                    <p:anim calcmode="lin" valueType="num">
                                      <p:cBhvr>
                                        <p:cTn id="34" dur="500" fill="hold"/>
                                        <p:tgtEl>
                                          <p:spTgt spid="6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4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anim calcmode="lin" valueType="num">
                                      <p:cBhvr>
                                        <p:cTn id="38" dur="500" fill="hold"/>
                                        <p:tgtEl>
                                          <p:spTgt spid="53"/>
                                        </p:tgtEl>
                                        <p:attrNameLst>
                                          <p:attrName>ppt_x</p:attrName>
                                        </p:attrNameLst>
                                      </p:cBhvr>
                                      <p:tavLst>
                                        <p:tav tm="0">
                                          <p:val>
                                            <p:strVal val="#ppt_x"/>
                                          </p:val>
                                        </p:tav>
                                        <p:tav tm="100000">
                                          <p:val>
                                            <p:strVal val="#ppt_x"/>
                                          </p:val>
                                        </p:tav>
                                      </p:tavLst>
                                    </p:anim>
                                    <p:anim calcmode="lin" valueType="num">
                                      <p:cBhvr>
                                        <p:cTn id="39"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p:bldP spid="70" grpId="0"/>
      <p:bldP spid="76" grpId="0" animBg="1"/>
      <p:bldP spid="68"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D5E0-EA47-79F4-6A1B-DBEDC9BEC38B}"/>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FF689E9B-3B32-FCB9-C92E-B704C328753D}"/>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49D6AB3-B6A7-142E-AE63-6DE4932DFD5A}"/>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F664EE09-C283-4DF2-45F4-436EAEE339C9}"/>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实验结果</a:t>
            </a:r>
          </a:p>
        </p:txBody>
      </p:sp>
      <p:cxnSp>
        <p:nvCxnSpPr>
          <p:cNvPr id="47" name="直接连接符 46">
            <a:extLst>
              <a:ext uri="{FF2B5EF4-FFF2-40B4-BE49-F238E27FC236}">
                <a16:creationId xmlns:a16="http://schemas.microsoft.com/office/drawing/2014/main" id="{0A6A56E3-5C72-FB57-34DE-D6D4A521BDBA}"/>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5EB9DBAA-DFB4-801E-F22F-7AEC6C7FC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pic>
        <p:nvPicPr>
          <p:cNvPr id="13" name="图片 12">
            <a:extLst>
              <a:ext uri="{FF2B5EF4-FFF2-40B4-BE49-F238E27FC236}">
                <a16:creationId xmlns:a16="http://schemas.microsoft.com/office/drawing/2014/main" id="{572A5916-A85F-4BAD-8F0E-7DB202103235}"/>
              </a:ext>
            </a:extLst>
          </p:cNvPr>
          <p:cNvPicPr>
            <a:picLocks noChangeAspect="1"/>
          </p:cNvPicPr>
          <p:nvPr/>
        </p:nvPicPr>
        <p:blipFill>
          <a:blip r:embed="rId4"/>
          <a:stretch>
            <a:fillRect/>
          </a:stretch>
        </p:blipFill>
        <p:spPr>
          <a:xfrm>
            <a:off x="652718" y="1643992"/>
            <a:ext cx="10300229" cy="4546834"/>
          </a:xfrm>
          <a:prstGeom prst="rect">
            <a:avLst/>
          </a:prstGeom>
        </p:spPr>
      </p:pic>
    </p:spTree>
    <p:extLst>
      <p:ext uri="{BB962C8B-B14F-4D97-AF65-F5344CB8AC3E}">
        <p14:creationId xmlns:p14="http://schemas.microsoft.com/office/powerpoint/2010/main" val="11680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B7996FF-3C2B-4202-B90D-79D8FB58076A}"/>
              </a:ext>
            </a:extLst>
          </p:cNvPr>
          <p:cNvPicPr>
            <a:picLocks noChangeAspect="1"/>
          </p:cNvPicPr>
          <p:nvPr/>
        </p:nvPicPr>
        <p:blipFill rotWithShape="1">
          <a:blip r:embed="rId2"/>
          <a:srcRect l="21792" t="21792" r="21792" b="37304"/>
          <a:stretch/>
        </p:blipFill>
        <p:spPr>
          <a:xfrm>
            <a:off x="-695591" y="-486383"/>
            <a:ext cx="13680904" cy="7830766"/>
          </a:xfrm>
          <a:prstGeom prst="rect">
            <a:avLst/>
          </a:prstGeom>
        </p:spPr>
      </p:pic>
      <p:sp>
        <p:nvSpPr>
          <p:cNvPr id="15" name="泪滴形 14">
            <a:extLst>
              <a:ext uri="{FF2B5EF4-FFF2-40B4-BE49-F238E27FC236}">
                <a16:creationId xmlns:a16="http://schemas.microsoft.com/office/drawing/2014/main" id="{1A7F5397-4F24-451B-A96B-27C5EF28E549}"/>
              </a:ext>
            </a:extLst>
          </p:cNvPr>
          <p:cNvSpPr/>
          <p:nvPr/>
        </p:nvSpPr>
        <p:spPr>
          <a:xfrm>
            <a:off x="1535941" y="1584113"/>
            <a:ext cx="4228057" cy="4228057"/>
          </a:xfrm>
          <a:prstGeom prst="teardrop">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descr="图片包含 天空, 户外, 围栏&#10;&#10;描述已自动生成">
            <a:extLst>
              <a:ext uri="{FF2B5EF4-FFF2-40B4-BE49-F238E27FC236}">
                <a16:creationId xmlns:a16="http://schemas.microsoft.com/office/drawing/2014/main" id="{44EDAA3F-CF1B-4657-9742-F9DD8D1141F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018" t="24313" r="65261" b="21058"/>
          <a:stretch/>
        </p:blipFill>
        <p:spPr>
          <a:xfrm flipH="1">
            <a:off x="1268853" y="1804841"/>
            <a:ext cx="4130566" cy="4130566"/>
          </a:xfrm>
          <a:custGeom>
            <a:avLst/>
            <a:gdLst>
              <a:gd name="connsiteX0" fmla="*/ 1737483 w 4130566"/>
              <a:gd name="connsiteY0" fmla="*/ 1423700 h 4130566"/>
              <a:gd name="connsiteX1" fmla="*/ 1433315 w 4130566"/>
              <a:gd name="connsiteY1" fmla="*/ 1719309 h 4130566"/>
              <a:gd name="connsiteX2" fmla="*/ 1765394 w 4130566"/>
              <a:gd name="connsiteY2" fmla="*/ 2061004 h 4130566"/>
              <a:gd name="connsiteX3" fmla="*/ 1423700 w 4130566"/>
              <a:gd name="connsiteY3" fmla="*/ 2393083 h 4130566"/>
              <a:gd name="connsiteX4" fmla="*/ 1719309 w 4130566"/>
              <a:gd name="connsiteY4" fmla="*/ 2697252 h 4130566"/>
              <a:gd name="connsiteX5" fmla="*/ 2061004 w 4130566"/>
              <a:gd name="connsiteY5" fmla="*/ 2365172 h 4130566"/>
              <a:gd name="connsiteX6" fmla="*/ 2393083 w 4130566"/>
              <a:gd name="connsiteY6" fmla="*/ 2706867 h 4130566"/>
              <a:gd name="connsiteX7" fmla="*/ 2697252 w 4130566"/>
              <a:gd name="connsiteY7" fmla="*/ 2411258 h 4130566"/>
              <a:gd name="connsiteX8" fmla="*/ 2365172 w 4130566"/>
              <a:gd name="connsiteY8" fmla="*/ 2069563 h 4130566"/>
              <a:gd name="connsiteX9" fmla="*/ 2706867 w 4130566"/>
              <a:gd name="connsiteY9" fmla="*/ 1737483 h 4130566"/>
              <a:gd name="connsiteX10" fmla="*/ 2411258 w 4130566"/>
              <a:gd name="connsiteY10" fmla="*/ 1433315 h 4130566"/>
              <a:gd name="connsiteX11" fmla="*/ 2069563 w 4130566"/>
              <a:gd name="connsiteY11" fmla="*/ 1765394 h 4130566"/>
              <a:gd name="connsiteX12" fmla="*/ 2065283 w 4130566"/>
              <a:gd name="connsiteY12" fmla="*/ 759644 h 4130566"/>
              <a:gd name="connsiteX13" fmla="*/ 3370923 w 4130566"/>
              <a:gd name="connsiteY13" fmla="*/ 2065283 h 4130566"/>
              <a:gd name="connsiteX14" fmla="*/ 2065283 w 4130566"/>
              <a:gd name="connsiteY14" fmla="*/ 3370923 h 4130566"/>
              <a:gd name="connsiteX15" fmla="*/ 759644 w 4130566"/>
              <a:gd name="connsiteY15" fmla="*/ 2065283 h 4130566"/>
              <a:gd name="connsiteX16" fmla="*/ 759645 w 4130566"/>
              <a:gd name="connsiteY16" fmla="*/ 759645 h 4130566"/>
              <a:gd name="connsiteX17" fmla="*/ 0 w 4130566"/>
              <a:gd name="connsiteY17" fmla="*/ 0 h 4130566"/>
              <a:gd name="connsiteX18" fmla="*/ 0 w 4130566"/>
              <a:gd name="connsiteY18" fmla="*/ 2065283 h 4130566"/>
              <a:gd name="connsiteX19" fmla="*/ 2065283 w 4130566"/>
              <a:gd name="connsiteY19" fmla="*/ 4130566 h 4130566"/>
              <a:gd name="connsiteX20" fmla="*/ 4130566 w 4130566"/>
              <a:gd name="connsiteY20" fmla="*/ 2065283 h 4130566"/>
              <a:gd name="connsiteX21" fmla="*/ 2065283 w 4130566"/>
              <a:gd name="connsiteY21" fmla="*/ 0 h 4130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0566" h="4130566">
                <a:moveTo>
                  <a:pt x="1737483" y="1423700"/>
                </a:moveTo>
                <a:lnTo>
                  <a:pt x="1433315" y="1719309"/>
                </a:lnTo>
                <a:lnTo>
                  <a:pt x="1765394" y="2061004"/>
                </a:lnTo>
                <a:lnTo>
                  <a:pt x="1423700" y="2393083"/>
                </a:lnTo>
                <a:lnTo>
                  <a:pt x="1719309" y="2697252"/>
                </a:lnTo>
                <a:lnTo>
                  <a:pt x="2061004" y="2365172"/>
                </a:lnTo>
                <a:lnTo>
                  <a:pt x="2393083" y="2706867"/>
                </a:lnTo>
                <a:lnTo>
                  <a:pt x="2697252" y="2411258"/>
                </a:lnTo>
                <a:lnTo>
                  <a:pt x="2365172" y="2069563"/>
                </a:lnTo>
                <a:lnTo>
                  <a:pt x="2706867" y="1737483"/>
                </a:lnTo>
                <a:lnTo>
                  <a:pt x="2411258" y="1433315"/>
                </a:lnTo>
                <a:lnTo>
                  <a:pt x="2069563" y="1765394"/>
                </a:lnTo>
                <a:close/>
                <a:moveTo>
                  <a:pt x="2065283" y="759644"/>
                </a:moveTo>
                <a:cubicBezTo>
                  <a:pt x="2786368" y="759645"/>
                  <a:pt x="3370922" y="1344199"/>
                  <a:pt x="3370923" y="2065283"/>
                </a:cubicBezTo>
                <a:cubicBezTo>
                  <a:pt x="3370922" y="2786368"/>
                  <a:pt x="2786368" y="3370922"/>
                  <a:pt x="2065283" y="3370923"/>
                </a:cubicBezTo>
                <a:cubicBezTo>
                  <a:pt x="1344198" y="3370922"/>
                  <a:pt x="759645" y="2786368"/>
                  <a:pt x="759644" y="2065283"/>
                </a:cubicBezTo>
                <a:lnTo>
                  <a:pt x="759645" y="759645"/>
                </a:lnTo>
                <a:close/>
                <a:moveTo>
                  <a:pt x="0" y="0"/>
                </a:moveTo>
                <a:lnTo>
                  <a:pt x="0" y="2065283"/>
                </a:lnTo>
                <a:cubicBezTo>
                  <a:pt x="1" y="3205907"/>
                  <a:pt x="924660" y="4130566"/>
                  <a:pt x="2065283" y="4130566"/>
                </a:cubicBezTo>
                <a:cubicBezTo>
                  <a:pt x="3205907" y="4130566"/>
                  <a:pt x="4130566" y="3205907"/>
                  <a:pt x="4130566" y="2065283"/>
                </a:cubicBezTo>
                <a:cubicBezTo>
                  <a:pt x="4130566" y="924659"/>
                  <a:pt x="3205907" y="0"/>
                  <a:pt x="2065283" y="0"/>
                </a:cubicBezTo>
                <a:close/>
              </a:path>
            </a:pathLst>
          </a:custGeom>
        </p:spPr>
      </p:pic>
      <p:sp>
        <p:nvSpPr>
          <p:cNvPr id="6" name="文本框 5">
            <a:extLst>
              <a:ext uri="{FF2B5EF4-FFF2-40B4-BE49-F238E27FC236}">
                <a16:creationId xmlns:a16="http://schemas.microsoft.com/office/drawing/2014/main" id="{8D481235-FC64-44A1-B3C7-0C48549182C1}"/>
              </a:ext>
            </a:extLst>
          </p:cNvPr>
          <p:cNvSpPr txBox="1"/>
          <p:nvPr/>
        </p:nvSpPr>
        <p:spPr>
          <a:xfrm>
            <a:off x="10125453" y="307435"/>
            <a:ext cx="1159292" cy="584775"/>
          </a:xfrm>
          <a:prstGeom prst="rect">
            <a:avLst/>
          </a:prstGeom>
          <a:noFill/>
        </p:spPr>
        <p:txBody>
          <a:bodyPr wrap="none" rtlCol="0">
            <a:spAutoFit/>
          </a:bodyPr>
          <a:lstStyle/>
          <a:p>
            <a:r>
              <a:rPr lang="zh-CN" altLang="en-US" sz="3200" spc="600" dirty="0">
                <a:latin typeface="微软雅黑" panose="020B0503020204020204" pitchFamily="34" charset="-122"/>
                <a:ea typeface="微软雅黑" panose="020B0503020204020204" pitchFamily="34" charset="-122"/>
              </a:rPr>
              <a:t>目录</a:t>
            </a:r>
          </a:p>
        </p:txBody>
      </p:sp>
      <p:sp>
        <p:nvSpPr>
          <p:cNvPr id="7" name="矩形 6">
            <a:extLst>
              <a:ext uri="{FF2B5EF4-FFF2-40B4-BE49-F238E27FC236}">
                <a16:creationId xmlns:a16="http://schemas.microsoft.com/office/drawing/2014/main" id="{2E9E97FF-D40B-49F0-8622-4FCCAB24B847}"/>
              </a:ext>
            </a:extLst>
          </p:cNvPr>
          <p:cNvSpPr/>
          <p:nvPr/>
        </p:nvSpPr>
        <p:spPr>
          <a:xfrm>
            <a:off x="11176000" y="428626"/>
            <a:ext cx="108745" cy="37465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B97FDF7F-962E-460A-9373-F3BE4A7844A1}"/>
              </a:ext>
            </a:extLst>
          </p:cNvPr>
          <p:cNvCxnSpPr/>
          <p:nvPr/>
        </p:nvCxnSpPr>
        <p:spPr>
          <a:xfrm flipH="1">
            <a:off x="9974317" y="892210"/>
            <a:ext cx="13104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5D7A3A5-5C3D-403F-A351-74424B059D0D}"/>
              </a:ext>
            </a:extLst>
          </p:cNvPr>
          <p:cNvSpPr txBox="1"/>
          <p:nvPr/>
        </p:nvSpPr>
        <p:spPr>
          <a:xfrm>
            <a:off x="10138153" y="892210"/>
            <a:ext cx="1253869" cy="369332"/>
          </a:xfrm>
          <a:prstGeom prst="rect">
            <a:avLst/>
          </a:prstGeom>
          <a:noFill/>
        </p:spPr>
        <p:txBody>
          <a:bodyPr wrap="none" rtlCol="0">
            <a:spAutoFit/>
          </a:bodyPr>
          <a:lstStyle/>
          <a:p>
            <a:pPr algn="r"/>
            <a:r>
              <a:rPr lang="en-US" altLang="zh-CN" spc="200" dirty="0">
                <a:solidFill>
                  <a:schemeClr val="bg1">
                    <a:lumMod val="65000"/>
                  </a:schemeClr>
                </a:solidFill>
                <a:latin typeface="+mj-ea"/>
                <a:ea typeface="+mj-ea"/>
              </a:rPr>
              <a:t>Contents</a:t>
            </a:r>
            <a:endParaRPr lang="zh-CN" altLang="en-US" spc="200" dirty="0">
              <a:solidFill>
                <a:schemeClr val="bg1">
                  <a:lumMod val="65000"/>
                </a:schemeClr>
              </a:solidFill>
              <a:latin typeface="+mj-ea"/>
              <a:ea typeface="+mj-ea"/>
            </a:endParaRPr>
          </a:p>
        </p:txBody>
      </p:sp>
      <p:grpSp>
        <p:nvGrpSpPr>
          <p:cNvPr id="3" name="组合 2">
            <a:extLst>
              <a:ext uri="{FF2B5EF4-FFF2-40B4-BE49-F238E27FC236}">
                <a16:creationId xmlns:a16="http://schemas.microsoft.com/office/drawing/2014/main" id="{4BC1F9A4-8A8A-4AE2-B509-0A5462B25906}"/>
              </a:ext>
            </a:extLst>
          </p:cNvPr>
          <p:cNvGrpSpPr/>
          <p:nvPr/>
        </p:nvGrpSpPr>
        <p:grpSpPr>
          <a:xfrm>
            <a:off x="8307586" y="1521362"/>
            <a:ext cx="2868414" cy="461665"/>
            <a:chOff x="8307586" y="1521362"/>
            <a:chExt cx="2868414" cy="461665"/>
          </a:xfrm>
        </p:grpSpPr>
        <p:sp>
          <p:nvSpPr>
            <p:cNvPr id="12" name="文本框 11">
              <a:extLst>
                <a:ext uri="{FF2B5EF4-FFF2-40B4-BE49-F238E27FC236}">
                  <a16:creationId xmlns:a16="http://schemas.microsoft.com/office/drawing/2014/main" id="{B8DB13C1-B65B-42B7-B5BB-09EBDF420CC1}"/>
                </a:ext>
              </a:extLst>
            </p:cNvPr>
            <p:cNvSpPr txBox="1"/>
            <p:nvPr/>
          </p:nvSpPr>
          <p:spPr>
            <a:xfrm>
              <a:off x="9811523" y="1521362"/>
              <a:ext cx="1364477" cy="461665"/>
            </a:xfrm>
            <a:prstGeom prst="rect">
              <a:avLst/>
            </a:prstGeom>
            <a:noFill/>
          </p:spPr>
          <p:txBody>
            <a:bodyPr wrap="none" rtlCol="0">
              <a:spAutoFit/>
            </a:bodyPr>
            <a:lstStyle/>
            <a:p>
              <a:pPr algn="r"/>
              <a:r>
                <a:rPr lang="en-US" altLang="zh-CN" sz="2400" dirty="0">
                  <a:solidFill>
                    <a:srgbClr val="940A40"/>
                  </a:solidFill>
                  <a:latin typeface="Yu Gothic UI Semibold" panose="020B0700000000000000" pitchFamily="34" charset="-128"/>
                  <a:ea typeface="Yu Gothic UI Semibold" panose="020B0700000000000000" pitchFamily="34" charset="-128"/>
                </a:rPr>
                <a:t>PART</a:t>
              </a:r>
              <a:r>
                <a:rPr lang="en-US" altLang="zh-CN" sz="2400" dirty="0">
                  <a:latin typeface="Yu Gothic UI Semibold" panose="020B0700000000000000" pitchFamily="34" charset="-128"/>
                  <a:ea typeface="Yu Gothic UI Semibold" panose="020B0700000000000000" pitchFamily="34" charset="-128"/>
                </a:rPr>
                <a:t> 01</a:t>
              </a:r>
              <a:endParaRPr lang="zh-CN" altLang="en-US" sz="2400" dirty="0">
                <a:latin typeface="Yu Gothic UI Semibold" panose="020B0700000000000000" pitchFamily="34" charset="-128"/>
                <a:ea typeface="Yu Gothic UI Semibold" panose="020B0700000000000000" pitchFamily="34" charset="-128"/>
              </a:endParaRPr>
            </a:p>
          </p:txBody>
        </p:sp>
        <p:sp>
          <p:nvSpPr>
            <p:cNvPr id="60" name="文本框 59">
              <a:extLst>
                <a:ext uri="{FF2B5EF4-FFF2-40B4-BE49-F238E27FC236}">
                  <a16:creationId xmlns:a16="http://schemas.microsoft.com/office/drawing/2014/main" id="{8E76559D-E3D0-4AE5-B04B-A715161A1E04}"/>
                </a:ext>
              </a:extLst>
            </p:cNvPr>
            <p:cNvSpPr txBox="1"/>
            <p:nvPr/>
          </p:nvSpPr>
          <p:spPr>
            <a:xfrm>
              <a:off x="8307586" y="1521362"/>
              <a:ext cx="1518364" cy="461665"/>
            </a:xfrm>
            <a:prstGeom prst="rect">
              <a:avLst/>
            </a:prstGeom>
            <a:noFill/>
          </p:spPr>
          <p:txBody>
            <a:bodyPr wrap="none" rtlCol="0">
              <a:spAutoFit/>
            </a:bodyPr>
            <a:lstStyle/>
            <a:p>
              <a:pPr algn="r"/>
              <a:r>
                <a:rPr lang="zh-CN" altLang="en-US" sz="2400" spc="200" dirty="0">
                  <a:latin typeface="微软雅黑" panose="020B0503020204020204" pitchFamily="34" charset="-122"/>
                  <a:ea typeface="微软雅黑" panose="020B0503020204020204" pitchFamily="34" charset="-122"/>
                </a:rPr>
                <a:t>研究背景</a:t>
              </a:r>
            </a:p>
          </p:txBody>
        </p:sp>
      </p:grpSp>
      <p:sp>
        <p:nvSpPr>
          <p:cNvPr id="14" name="文本框 13">
            <a:extLst>
              <a:ext uri="{FF2B5EF4-FFF2-40B4-BE49-F238E27FC236}">
                <a16:creationId xmlns:a16="http://schemas.microsoft.com/office/drawing/2014/main" id="{F2AF37A3-EF40-4E01-B3D9-E8574DABB146}"/>
              </a:ext>
            </a:extLst>
          </p:cNvPr>
          <p:cNvSpPr txBox="1"/>
          <p:nvPr/>
        </p:nvSpPr>
        <p:spPr>
          <a:xfrm>
            <a:off x="8665313" y="1942854"/>
            <a:ext cx="2510687" cy="369332"/>
          </a:xfrm>
          <a:prstGeom prst="rect">
            <a:avLst/>
          </a:prstGeom>
          <a:noFill/>
        </p:spPr>
        <p:txBody>
          <a:bodyPr wrap="none" rtlCol="0">
            <a:spAutoFit/>
          </a:bodyPr>
          <a:lstStyle/>
          <a:p>
            <a:pPr algn="r"/>
            <a:r>
              <a:rPr lang="en-US" altLang="zh-CN" spc="100" dirty="0">
                <a:solidFill>
                  <a:schemeClr val="bg1">
                    <a:lumMod val="65000"/>
                  </a:schemeClr>
                </a:solidFill>
              </a:rPr>
              <a:t>Research Background</a:t>
            </a:r>
          </a:p>
        </p:txBody>
      </p:sp>
      <p:grpSp>
        <p:nvGrpSpPr>
          <p:cNvPr id="4" name="组合 3">
            <a:extLst>
              <a:ext uri="{FF2B5EF4-FFF2-40B4-BE49-F238E27FC236}">
                <a16:creationId xmlns:a16="http://schemas.microsoft.com/office/drawing/2014/main" id="{4D098738-3123-4419-9961-26F6B9EF84EC}"/>
              </a:ext>
            </a:extLst>
          </p:cNvPr>
          <p:cNvGrpSpPr/>
          <p:nvPr/>
        </p:nvGrpSpPr>
        <p:grpSpPr>
          <a:xfrm>
            <a:off x="8307586" y="2802301"/>
            <a:ext cx="2868414" cy="461665"/>
            <a:chOff x="8307586" y="2802301"/>
            <a:chExt cx="2868414" cy="461665"/>
          </a:xfrm>
        </p:grpSpPr>
        <p:sp>
          <p:nvSpPr>
            <p:cNvPr id="67" name="文本框 66">
              <a:extLst>
                <a:ext uri="{FF2B5EF4-FFF2-40B4-BE49-F238E27FC236}">
                  <a16:creationId xmlns:a16="http://schemas.microsoft.com/office/drawing/2014/main" id="{D1701E57-934F-46EF-8A25-10A72956CF58}"/>
                </a:ext>
              </a:extLst>
            </p:cNvPr>
            <p:cNvSpPr txBox="1"/>
            <p:nvPr/>
          </p:nvSpPr>
          <p:spPr>
            <a:xfrm>
              <a:off x="9811523" y="2802301"/>
              <a:ext cx="1364477" cy="461665"/>
            </a:xfrm>
            <a:prstGeom prst="rect">
              <a:avLst/>
            </a:prstGeom>
            <a:noFill/>
          </p:spPr>
          <p:txBody>
            <a:bodyPr wrap="none" rtlCol="0">
              <a:spAutoFit/>
            </a:bodyPr>
            <a:lstStyle/>
            <a:p>
              <a:pPr algn="r"/>
              <a:r>
                <a:rPr lang="en-US" altLang="zh-CN" sz="2400" dirty="0">
                  <a:solidFill>
                    <a:srgbClr val="940A40"/>
                  </a:solidFill>
                  <a:latin typeface="Yu Gothic UI Semibold" panose="020B0700000000000000" pitchFamily="34" charset="-128"/>
                  <a:ea typeface="Yu Gothic UI Semibold" panose="020B0700000000000000" pitchFamily="34" charset="-128"/>
                </a:rPr>
                <a:t>PART</a:t>
              </a:r>
              <a:r>
                <a:rPr lang="en-US" altLang="zh-CN" sz="2400" dirty="0">
                  <a:latin typeface="Yu Gothic UI Semibold" panose="020B0700000000000000" pitchFamily="34" charset="-128"/>
                  <a:ea typeface="Yu Gothic UI Semibold" panose="020B0700000000000000" pitchFamily="34" charset="-128"/>
                </a:rPr>
                <a:t> 02</a:t>
              </a:r>
              <a:endParaRPr lang="zh-CN" altLang="en-US" sz="2400" dirty="0">
                <a:latin typeface="Yu Gothic UI Semibold" panose="020B0700000000000000" pitchFamily="34" charset="-128"/>
                <a:ea typeface="Yu Gothic UI Semibold" panose="020B0700000000000000" pitchFamily="34" charset="-128"/>
              </a:endParaRPr>
            </a:p>
          </p:txBody>
        </p:sp>
        <p:sp>
          <p:nvSpPr>
            <p:cNvPr id="68" name="文本框 67">
              <a:extLst>
                <a:ext uri="{FF2B5EF4-FFF2-40B4-BE49-F238E27FC236}">
                  <a16:creationId xmlns:a16="http://schemas.microsoft.com/office/drawing/2014/main" id="{72934FFB-A40F-4824-A20D-54FF8DAA57C8}"/>
                </a:ext>
              </a:extLst>
            </p:cNvPr>
            <p:cNvSpPr txBox="1"/>
            <p:nvPr/>
          </p:nvSpPr>
          <p:spPr>
            <a:xfrm>
              <a:off x="8307586" y="2802301"/>
              <a:ext cx="1518364" cy="461665"/>
            </a:xfrm>
            <a:prstGeom prst="rect">
              <a:avLst/>
            </a:prstGeom>
            <a:noFill/>
          </p:spPr>
          <p:txBody>
            <a:bodyPr wrap="none" rtlCol="0">
              <a:spAutoFit/>
            </a:bodyPr>
            <a:lstStyle/>
            <a:p>
              <a:pPr algn="r"/>
              <a:r>
                <a:rPr lang="zh-CN" altLang="en-US" sz="2400" spc="200" dirty="0">
                  <a:latin typeface="微软雅黑" panose="020B0503020204020204" pitchFamily="34" charset="-122"/>
                  <a:ea typeface="微软雅黑" panose="020B0503020204020204" pitchFamily="34" charset="-122"/>
                </a:rPr>
                <a:t>研究方法</a:t>
              </a:r>
            </a:p>
          </p:txBody>
        </p:sp>
      </p:grpSp>
      <p:sp>
        <p:nvSpPr>
          <p:cNvPr id="69" name="文本框 68">
            <a:extLst>
              <a:ext uri="{FF2B5EF4-FFF2-40B4-BE49-F238E27FC236}">
                <a16:creationId xmlns:a16="http://schemas.microsoft.com/office/drawing/2014/main" id="{8FE5B321-5745-4A18-BC3F-07E59FD93CCA}"/>
              </a:ext>
            </a:extLst>
          </p:cNvPr>
          <p:cNvSpPr txBox="1"/>
          <p:nvPr/>
        </p:nvSpPr>
        <p:spPr>
          <a:xfrm>
            <a:off x="9041121" y="3223793"/>
            <a:ext cx="2134879" cy="369332"/>
          </a:xfrm>
          <a:prstGeom prst="rect">
            <a:avLst/>
          </a:prstGeom>
          <a:noFill/>
        </p:spPr>
        <p:txBody>
          <a:bodyPr wrap="none" rtlCol="0">
            <a:spAutoFit/>
          </a:bodyPr>
          <a:lstStyle/>
          <a:p>
            <a:pPr algn="r"/>
            <a:r>
              <a:rPr lang="en-US" altLang="zh-CN" spc="100" dirty="0">
                <a:solidFill>
                  <a:schemeClr val="bg1">
                    <a:lumMod val="65000"/>
                  </a:schemeClr>
                </a:solidFill>
              </a:rPr>
              <a:t>Research Methods</a:t>
            </a:r>
          </a:p>
        </p:txBody>
      </p:sp>
      <p:grpSp>
        <p:nvGrpSpPr>
          <p:cNvPr id="5" name="组合 4">
            <a:extLst>
              <a:ext uri="{FF2B5EF4-FFF2-40B4-BE49-F238E27FC236}">
                <a16:creationId xmlns:a16="http://schemas.microsoft.com/office/drawing/2014/main" id="{2E0C44A1-D4A8-41A0-A7CA-7F1ABD918687}"/>
              </a:ext>
            </a:extLst>
          </p:cNvPr>
          <p:cNvGrpSpPr/>
          <p:nvPr/>
        </p:nvGrpSpPr>
        <p:grpSpPr>
          <a:xfrm>
            <a:off x="8307586" y="4083240"/>
            <a:ext cx="2868414" cy="461665"/>
            <a:chOff x="8307586" y="4083240"/>
            <a:chExt cx="2868414" cy="461665"/>
          </a:xfrm>
        </p:grpSpPr>
        <p:sp>
          <p:nvSpPr>
            <p:cNvPr id="73" name="文本框 72">
              <a:extLst>
                <a:ext uri="{FF2B5EF4-FFF2-40B4-BE49-F238E27FC236}">
                  <a16:creationId xmlns:a16="http://schemas.microsoft.com/office/drawing/2014/main" id="{1AD273FA-A614-4788-92F6-6B13EC6600CC}"/>
                </a:ext>
              </a:extLst>
            </p:cNvPr>
            <p:cNvSpPr txBox="1"/>
            <p:nvPr/>
          </p:nvSpPr>
          <p:spPr>
            <a:xfrm>
              <a:off x="9811523" y="4083240"/>
              <a:ext cx="1364477" cy="461665"/>
            </a:xfrm>
            <a:prstGeom prst="rect">
              <a:avLst/>
            </a:prstGeom>
            <a:noFill/>
          </p:spPr>
          <p:txBody>
            <a:bodyPr wrap="none" rtlCol="0">
              <a:spAutoFit/>
            </a:bodyPr>
            <a:lstStyle/>
            <a:p>
              <a:pPr algn="r"/>
              <a:r>
                <a:rPr lang="en-US" altLang="zh-CN" sz="2400" dirty="0">
                  <a:solidFill>
                    <a:srgbClr val="940A40"/>
                  </a:solidFill>
                  <a:latin typeface="Yu Gothic UI Semibold" panose="020B0700000000000000" pitchFamily="34" charset="-128"/>
                  <a:ea typeface="Yu Gothic UI Semibold" panose="020B0700000000000000" pitchFamily="34" charset="-128"/>
                </a:rPr>
                <a:t>PART</a:t>
              </a:r>
              <a:r>
                <a:rPr lang="en-US" altLang="zh-CN" sz="2400" dirty="0">
                  <a:latin typeface="Yu Gothic UI Semibold" panose="020B0700000000000000" pitchFamily="34" charset="-128"/>
                  <a:ea typeface="Yu Gothic UI Semibold" panose="020B0700000000000000" pitchFamily="34" charset="-128"/>
                </a:rPr>
                <a:t> 03</a:t>
              </a:r>
              <a:endParaRPr lang="zh-CN" altLang="en-US" sz="2400" dirty="0">
                <a:latin typeface="Yu Gothic UI Semibold" panose="020B0700000000000000" pitchFamily="34" charset="-128"/>
                <a:ea typeface="Yu Gothic UI Semibold" panose="020B0700000000000000" pitchFamily="34" charset="-128"/>
              </a:endParaRPr>
            </a:p>
          </p:txBody>
        </p:sp>
        <p:sp>
          <p:nvSpPr>
            <p:cNvPr id="74" name="文本框 73">
              <a:extLst>
                <a:ext uri="{FF2B5EF4-FFF2-40B4-BE49-F238E27FC236}">
                  <a16:creationId xmlns:a16="http://schemas.microsoft.com/office/drawing/2014/main" id="{26E79484-331B-4EA0-93F4-E062F5C3EF4B}"/>
                </a:ext>
              </a:extLst>
            </p:cNvPr>
            <p:cNvSpPr txBox="1"/>
            <p:nvPr/>
          </p:nvSpPr>
          <p:spPr>
            <a:xfrm>
              <a:off x="8307586" y="4083240"/>
              <a:ext cx="1518364" cy="461665"/>
            </a:xfrm>
            <a:prstGeom prst="rect">
              <a:avLst/>
            </a:prstGeom>
            <a:noFill/>
          </p:spPr>
          <p:txBody>
            <a:bodyPr wrap="none" rtlCol="0">
              <a:spAutoFit/>
            </a:bodyPr>
            <a:lstStyle/>
            <a:p>
              <a:pPr algn="r"/>
              <a:r>
                <a:rPr lang="zh-CN" altLang="en-US" sz="2400" spc="200" dirty="0">
                  <a:latin typeface="微软雅黑" panose="020B0503020204020204" pitchFamily="34" charset="-122"/>
                  <a:ea typeface="微软雅黑" panose="020B0503020204020204" pitchFamily="34" charset="-122"/>
                </a:rPr>
                <a:t>实验结果</a:t>
              </a:r>
            </a:p>
          </p:txBody>
        </p:sp>
      </p:grpSp>
      <p:sp>
        <p:nvSpPr>
          <p:cNvPr id="75" name="文本框 74">
            <a:extLst>
              <a:ext uri="{FF2B5EF4-FFF2-40B4-BE49-F238E27FC236}">
                <a16:creationId xmlns:a16="http://schemas.microsoft.com/office/drawing/2014/main" id="{AFB97A3E-95BD-4055-AFF5-727366E3C580}"/>
              </a:ext>
            </a:extLst>
          </p:cNvPr>
          <p:cNvSpPr txBox="1"/>
          <p:nvPr/>
        </p:nvSpPr>
        <p:spPr>
          <a:xfrm>
            <a:off x="8704811" y="4504732"/>
            <a:ext cx="2471189" cy="369332"/>
          </a:xfrm>
          <a:prstGeom prst="rect">
            <a:avLst/>
          </a:prstGeom>
          <a:noFill/>
        </p:spPr>
        <p:txBody>
          <a:bodyPr wrap="none" rtlCol="0">
            <a:spAutoFit/>
          </a:bodyPr>
          <a:lstStyle/>
          <a:p>
            <a:pPr algn="r"/>
            <a:r>
              <a:rPr lang="en-US" altLang="zh-CN" spc="100" dirty="0">
                <a:solidFill>
                  <a:schemeClr val="bg1">
                    <a:lumMod val="65000"/>
                  </a:schemeClr>
                </a:solidFill>
              </a:rPr>
              <a:t>Experimental Results</a:t>
            </a:r>
          </a:p>
        </p:txBody>
      </p:sp>
      <p:grpSp>
        <p:nvGrpSpPr>
          <p:cNvPr id="8" name="组合 7">
            <a:extLst>
              <a:ext uri="{FF2B5EF4-FFF2-40B4-BE49-F238E27FC236}">
                <a16:creationId xmlns:a16="http://schemas.microsoft.com/office/drawing/2014/main" id="{B91B9CCD-5C24-4DD3-9CD7-15E5A784F669}"/>
              </a:ext>
            </a:extLst>
          </p:cNvPr>
          <p:cNvGrpSpPr/>
          <p:nvPr/>
        </p:nvGrpSpPr>
        <p:grpSpPr>
          <a:xfrm>
            <a:off x="8307586" y="5364179"/>
            <a:ext cx="2868414" cy="461665"/>
            <a:chOff x="8307586" y="5364179"/>
            <a:chExt cx="2868414" cy="461665"/>
          </a:xfrm>
        </p:grpSpPr>
        <p:sp>
          <p:nvSpPr>
            <p:cNvPr id="76" name="文本框 75">
              <a:extLst>
                <a:ext uri="{FF2B5EF4-FFF2-40B4-BE49-F238E27FC236}">
                  <a16:creationId xmlns:a16="http://schemas.microsoft.com/office/drawing/2014/main" id="{554C84A4-3E09-4988-96BD-15F6A90AEC32}"/>
                </a:ext>
              </a:extLst>
            </p:cNvPr>
            <p:cNvSpPr txBox="1"/>
            <p:nvPr/>
          </p:nvSpPr>
          <p:spPr>
            <a:xfrm>
              <a:off x="9811523" y="5364179"/>
              <a:ext cx="1364477" cy="461665"/>
            </a:xfrm>
            <a:prstGeom prst="rect">
              <a:avLst/>
            </a:prstGeom>
            <a:noFill/>
          </p:spPr>
          <p:txBody>
            <a:bodyPr wrap="none" rtlCol="0">
              <a:spAutoFit/>
            </a:bodyPr>
            <a:lstStyle/>
            <a:p>
              <a:pPr algn="r"/>
              <a:r>
                <a:rPr lang="en-US" altLang="zh-CN" sz="2400" dirty="0">
                  <a:solidFill>
                    <a:srgbClr val="940A40"/>
                  </a:solidFill>
                  <a:latin typeface="Yu Gothic UI Semibold" panose="020B0700000000000000" pitchFamily="34" charset="-128"/>
                  <a:ea typeface="Yu Gothic UI Semibold" panose="020B0700000000000000" pitchFamily="34" charset="-128"/>
                </a:rPr>
                <a:t>PART</a:t>
              </a:r>
              <a:r>
                <a:rPr lang="en-US" altLang="zh-CN" sz="2400" dirty="0">
                  <a:latin typeface="Yu Gothic UI Semibold" panose="020B0700000000000000" pitchFamily="34" charset="-128"/>
                  <a:ea typeface="Yu Gothic UI Semibold" panose="020B0700000000000000" pitchFamily="34" charset="-128"/>
                </a:rPr>
                <a:t> 04</a:t>
              </a:r>
              <a:endParaRPr lang="zh-CN" altLang="en-US" sz="2400" dirty="0">
                <a:latin typeface="Yu Gothic UI Semibold" panose="020B0700000000000000" pitchFamily="34" charset="-128"/>
                <a:ea typeface="Yu Gothic UI Semibold" panose="020B0700000000000000" pitchFamily="34" charset="-128"/>
              </a:endParaRPr>
            </a:p>
          </p:txBody>
        </p:sp>
        <p:sp>
          <p:nvSpPr>
            <p:cNvPr id="77" name="文本框 76">
              <a:extLst>
                <a:ext uri="{FF2B5EF4-FFF2-40B4-BE49-F238E27FC236}">
                  <a16:creationId xmlns:a16="http://schemas.microsoft.com/office/drawing/2014/main" id="{6CFB682B-0C19-485D-BB6A-7A31F25F613F}"/>
                </a:ext>
              </a:extLst>
            </p:cNvPr>
            <p:cNvSpPr txBox="1"/>
            <p:nvPr/>
          </p:nvSpPr>
          <p:spPr>
            <a:xfrm>
              <a:off x="8307586" y="5364179"/>
              <a:ext cx="1518364" cy="461665"/>
            </a:xfrm>
            <a:prstGeom prst="rect">
              <a:avLst/>
            </a:prstGeom>
            <a:noFill/>
          </p:spPr>
          <p:txBody>
            <a:bodyPr wrap="none" rtlCol="0">
              <a:spAutoFit/>
            </a:bodyPr>
            <a:lstStyle/>
            <a:p>
              <a:pPr algn="r"/>
              <a:r>
                <a:rPr lang="zh-CN" altLang="en-US" sz="2400" spc="200" dirty="0">
                  <a:latin typeface="微软雅黑" panose="020B0503020204020204" pitchFamily="34" charset="-122"/>
                  <a:ea typeface="微软雅黑" panose="020B0503020204020204" pitchFamily="34" charset="-122"/>
                </a:rPr>
                <a:t>实验结论</a:t>
              </a:r>
            </a:p>
          </p:txBody>
        </p:sp>
      </p:grpSp>
      <p:sp>
        <p:nvSpPr>
          <p:cNvPr id="78" name="文本框 77">
            <a:extLst>
              <a:ext uri="{FF2B5EF4-FFF2-40B4-BE49-F238E27FC236}">
                <a16:creationId xmlns:a16="http://schemas.microsoft.com/office/drawing/2014/main" id="{00840F42-F71F-4ABD-BB5B-950AE2B778AD}"/>
              </a:ext>
            </a:extLst>
          </p:cNvPr>
          <p:cNvSpPr txBox="1"/>
          <p:nvPr/>
        </p:nvSpPr>
        <p:spPr>
          <a:xfrm>
            <a:off x="9734580" y="5785671"/>
            <a:ext cx="1441420" cy="369332"/>
          </a:xfrm>
          <a:prstGeom prst="rect">
            <a:avLst/>
          </a:prstGeom>
          <a:noFill/>
        </p:spPr>
        <p:txBody>
          <a:bodyPr wrap="none" rtlCol="0">
            <a:spAutoFit/>
          </a:bodyPr>
          <a:lstStyle/>
          <a:p>
            <a:pPr algn="r"/>
            <a:r>
              <a:rPr lang="en-US" altLang="zh-CN" spc="100" dirty="0">
                <a:solidFill>
                  <a:schemeClr val="bg1">
                    <a:lumMod val="65000"/>
                  </a:schemeClr>
                </a:solidFill>
              </a:rPr>
              <a:t>Conclusions</a:t>
            </a:r>
          </a:p>
        </p:txBody>
      </p:sp>
      <p:sp>
        <p:nvSpPr>
          <p:cNvPr id="2" name="矩形 1">
            <a:extLst>
              <a:ext uri="{FF2B5EF4-FFF2-40B4-BE49-F238E27FC236}">
                <a16:creationId xmlns:a16="http://schemas.microsoft.com/office/drawing/2014/main" id="{0CA8E14F-B9EF-4E85-88DF-41DE44BEB6AA}"/>
              </a:ext>
            </a:extLst>
          </p:cNvPr>
          <p:cNvSpPr/>
          <p:nvPr/>
        </p:nvSpPr>
        <p:spPr>
          <a:xfrm>
            <a:off x="11284745" y="339692"/>
            <a:ext cx="907255" cy="4635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968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iterate type="lt">
                                    <p:tmPct val="5000"/>
                                  </p:iterate>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par>
                                <p:cTn id="14" presetID="22" presetClass="entr" presetSubtype="2" fill="hold"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250"/>
                                        <p:tgtEl>
                                          <p:spTgt spid="10"/>
                                        </p:tgtEl>
                                      </p:cBhvr>
                                    </p:animEffect>
                                  </p:childTnLst>
                                </p:cTn>
                              </p:par>
                              <p:par>
                                <p:cTn id="17" presetID="42" presetClass="entr" presetSubtype="0" fill="hold" nodeType="withEffect">
                                  <p:stCondLst>
                                    <p:cond delay="75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50"/>
                                  </p:stCondLst>
                                  <p:iterate type="wd">
                                    <p:tmPct val="5000"/>
                                  </p:iterate>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85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anim calcmode="lin" valueType="num">
                                      <p:cBhvr>
                                        <p:cTn id="30" dur="500" fill="hold"/>
                                        <p:tgtEl>
                                          <p:spTgt spid="4"/>
                                        </p:tgtEl>
                                        <p:attrNameLst>
                                          <p:attrName>ppt_x</p:attrName>
                                        </p:attrNameLst>
                                      </p:cBhvr>
                                      <p:tavLst>
                                        <p:tav tm="0">
                                          <p:val>
                                            <p:strVal val="#ppt_x"/>
                                          </p:val>
                                        </p:tav>
                                        <p:tav tm="100000">
                                          <p:val>
                                            <p:strVal val="#ppt_x"/>
                                          </p:val>
                                        </p:tav>
                                      </p:tavLst>
                                    </p:anim>
                                    <p:anim calcmode="lin" valueType="num">
                                      <p:cBhvr>
                                        <p:cTn id="31" dur="5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850"/>
                                  </p:stCondLst>
                                  <p:iterate type="wd">
                                    <p:tmPct val="5000"/>
                                  </p:iterate>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anim calcmode="lin" valueType="num">
                                      <p:cBhvr>
                                        <p:cTn id="35" dur="500" fill="hold"/>
                                        <p:tgtEl>
                                          <p:spTgt spid="69"/>
                                        </p:tgtEl>
                                        <p:attrNameLst>
                                          <p:attrName>ppt_x</p:attrName>
                                        </p:attrNameLst>
                                      </p:cBhvr>
                                      <p:tavLst>
                                        <p:tav tm="0">
                                          <p:val>
                                            <p:strVal val="#ppt_x"/>
                                          </p:val>
                                        </p:tav>
                                        <p:tav tm="100000">
                                          <p:val>
                                            <p:strVal val="#ppt_x"/>
                                          </p:val>
                                        </p:tav>
                                      </p:tavLst>
                                    </p:anim>
                                    <p:anim calcmode="lin" valueType="num">
                                      <p:cBhvr>
                                        <p:cTn id="36" dur="500" fill="hold"/>
                                        <p:tgtEl>
                                          <p:spTgt spid="6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95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anim calcmode="lin" valueType="num">
                                      <p:cBhvr>
                                        <p:cTn id="40" dur="500" fill="hold"/>
                                        <p:tgtEl>
                                          <p:spTgt spid="5"/>
                                        </p:tgtEl>
                                        <p:attrNameLst>
                                          <p:attrName>ppt_x</p:attrName>
                                        </p:attrNameLst>
                                      </p:cBhvr>
                                      <p:tavLst>
                                        <p:tav tm="0">
                                          <p:val>
                                            <p:strVal val="#ppt_x"/>
                                          </p:val>
                                        </p:tav>
                                        <p:tav tm="100000">
                                          <p:val>
                                            <p:strVal val="#ppt_x"/>
                                          </p:val>
                                        </p:tav>
                                      </p:tavLst>
                                    </p:anim>
                                    <p:anim calcmode="lin" valueType="num">
                                      <p:cBhvr>
                                        <p:cTn id="41" dur="5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950"/>
                                  </p:stCondLst>
                                  <p:iterate type="wd">
                                    <p:tmPct val="5000"/>
                                  </p:iterate>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anim calcmode="lin" valueType="num">
                                      <p:cBhvr>
                                        <p:cTn id="45" dur="500" fill="hold"/>
                                        <p:tgtEl>
                                          <p:spTgt spid="75"/>
                                        </p:tgtEl>
                                        <p:attrNameLst>
                                          <p:attrName>ppt_x</p:attrName>
                                        </p:attrNameLst>
                                      </p:cBhvr>
                                      <p:tavLst>
                                        <p:tav tm="0">
                                          <p:val>
                                            <p:strVal val="#ppt_x"/>
                                          </p:val>
                                        </p:tav>
                                        <p:tav tm="100000">
                                          <p:val>
                                            <p:strVal val="#ppt_x"/>
                                          </p:val>
                                        </p:tav>
                                      </p:tavLst>
                                    </p:anim>
                                    <p:anim calcmode="lin" valueType="num">
                                      <p:cBhvr>
                                        <p:cTn id="46" dur="500" fill="hold"/>
                                        <p:tgtEl>
                                          <p:spTgt spid="7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anim calcmode="lin" valueType="num">
                                      <p:cBhvr>
                                        <p:cTn id="50" dur="500" fill="hold"/>
                                        <p:tgtEl>
                                          <p:spTgt spid="8"/>
                                        </p:tgtEl>
                                        <p:attrNameLst>
                                          <p:attrName>ppt_x</p:attrName>
                                        </p:attrNameLst>
                                      </p:cBhvr>
                                      <p:tavLst>
                                        <p:tav tm="0">
                                          <p:val>
                                            <p:strVal val="#ppt_x"/>
                                          </p:val>
                                        </p:tav>
                                        <p:tav tm="100000">
                                          <p:val>
                                            <p:strVal val="#ppt_x"/>
                                          </p:val>
                                        </p:tav>
                                      </p:tavLst>
                                    </p:anim>
                                    <p:anim calcmode="lin" valueType="num">
                                      <p:cBhvr>
                                        <p:cTn id="51" dur="5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iterate type="wd">
                                    <p:tmPct val="5000"/>
                                  </p:iterate>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anim calcmode="lin" valueType="num">
                                      <p:cBhvr>
                                        <p:cTn id="55" dur="500" fill="hold"/>
                                        <p:tgtEl>
                                          <p:spTgt spid="78"/>
                                        </p:tgtEl>
                                        <p:attrNameLst>
                                          <p:attrName>ppt_x</p:attrName>
                                        </p:attrNameLst>
                                      </p:cBhvr>
                                      <p:tavLst>
                                        <p:tav tm="0">
                                          <p:val>
                                            <p:strVal val="#ppt_x"/>
                                          </p:val>
                                        </p:tav>
                                        <p:tav tm="100000">
                                          <p:val>
                                            <p:strVal val="#ppt_x"/>
                                          </p:val>
                                        </p:tav>
                                      </p:tavLst>
                                    </p:anim>
                                    <p:anim calcmode="lin" valueType="num">
                                      <p:cBhvr>
                                        <p:cTn id="56" dur="5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P spid="69" grpId="0"/>
      <p:bldP spid="75" grpId="0"/>
      <p:bldP spid="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1EA43-5D8E-9228-2A4F-9D6D2970AA5F}"/>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E1AD642E-0017-5AEC-4FA7-8817DB6B84E7}"/>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6E8C1F7-DEF4-EAE9-413D-F8A176054804}"/>
              </a:ext>
            </a:extLst>
          </p:cNvPr>
          <p:cNvSpPr/>
          <p:nvPr/>
        </p:nvSpPr>
        <p:spPr>
          <a:xfrm>
            <a:off x="0" y="-166003"/>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0" i="0">
                <a:effectLst/>
                <a:latin typeface="-apple-system"/>
              </a:rPr>
              <a:t>网络重建性能（用</a:t>
            </a:r>
            <a:r>
              <a:rPr lang="en-US" altLang="zh-CN" b="0" i="0">
                <a:effectLst/>
                <a:latin typeface="-apple-system"/>
              </a:rPr>
              <a:t>AUROC</a:t>
            </a:r>
            <a:r>
              <a:rPr lang="zh-CN" altLang="en-US" b="0" i="0">
                <a:effectLst/>
                <a:latin typeface="-apple-system"/>
              </a:rPr>
              <a:t>和</a:t>
            </a:r>
            <a:r>
              <a:rPr lang="en-US" altLang="zh-CN" b="0" i="0">
                <a:effectLst/>
                <a:latin typeface="-apple-system"/>
              </a:rPr>
              <a:t>AUPR</a:t>
            </a:r>
            <a:r>
              <a:rPr lang="zh-CN" altLang="en-US" b="0" i="0">
                <a:effectLst/>
                <a:latin typeface="-apple-system"/>
              </a:rPr>
              <a:t>衡量）随时间序列长度（通过归一化值 </a:t>
            </a:r>
            <a:r>
              <a:rPr lang="en-US" altLang="zh-CN" b="0" i="1">
                <a:effectLst/>
                <a:latin typeface="KaTeX_Math"/>
              </a:rPr>
              <a:t>nt</a:t>
            </a:r>
            <a:r>
              <a:rPr lang="zh-CN" altLang="en-US" b="0" i="0">
                <a:effectLst/>
                <a:latin typeface="inherit"/>
              </a:rPr>
              <a:t>​</a:t>
            </a:r>
            <a:r>
              <a:rPr lang="zh-CN" altLang="en-US" b="0" i="0">
                <a:effectLst/>
                <a:latin typeface="-apple-system"/>
              </a:rPr>
              <a:t> 表示）的变化情况</a:t>
            </a:r>
            <a:endParaRPr lang="zh-CN" altLang="en-US" b="0" i="0" dirty="0">
              <a:effectLst/>
              <a:latin typeface="inherit"/>
            </a:endParaRPr>
          </a:p>
        </p:txBody>
      </p:sp>
      <p:sp>
        <p:nvSpPr>
          <p:cNvPr id="46" name="文本框 45">
            <a:extLst>
              <a:ext uri="{FF2B5EF4-FFF2-40B4-BE49-F238E27FC236}">
                <a16:creationId xmlns:a16="http://schemas.microsoft.com/office/drawing/2014/main" id="{910EA5A2-AEF3-DD95-DF0F-0D68C6F2BE66}"/>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实验结果</a:t>
            </a:r>
          </a:p>
        </p:txBody>
      </p:sp>
      <p:cxnSp>
        <p:nvCxnSpPr>
          <p:cNvPr id="47" name="直接连接符 46">
            <a:extLst>
              <a:ext uri="{FF2B5EF4-FFF2-40B4-BE49-F238E27FC236}">
                <a16:creationId xmlns:a16="http://schemas.microsoft.com/office/drawing/2014/main" id="{50A6885E-DD00-BFEA-167C-F0A0341CF099}"/>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6CF8308-9BDF-B1FB-5DA4-FE0A34BD0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pic>
        <p:nvPicPr>
          <p:cNvPr id="5" name="图片 4">
            <a:extLst>
              <a:ext uri="{FF2B5EF4-FFF2-40B4-BE49-F238E27FC236}">
                <a16:creationId xmlns:a16="http://schemas.microsoft.com/office/drawing/2014/main" id="{09FC0AA6-9EDC-D054-3997-7E49B1135C0E}"/>
              </a:ext>
            </a:extLst>
          </p:cNvPr>
          <p:cNvPicPr>
            <a:picLocks noChangeAspect="1"/>
          </p:cNvPicPr>
          <p:nvPr/>
        </p:nvPicPr>
        <p:blipFill>
          <a:blip r:embed="rId4"/>
          <a:stretch>
            <a:fillRect/>
          </a:stretch>
        </p:blipFill>
        <p:spPr>
          <a:xfrm>
            <a:off x="565163" y="2031839"/>
            <a:ext cx="5156465" cy="2736991"/>
          </a:xfrm>
          <a:prstGeom prst="rect">
            <a:avLst/>
          </a:prstGeom>
        </p:spPr>
      </p:pic>
      <p:pic>
        <p:nvPicPr>
          <p:cNvPr id="10" name="图片 9">
            <a:extLst>
              <a:ext uri="{FF2B5EF4-FFF2-40B4-BE49-F238E27FC236}">
                <a16:creationId xmlns:a16="http://schemas.microsoft.com/office/drawing/2014/main" id="{2E56F2AD-B1D5-3BF4-D27D-B864D736DF5B}"/>
              </a:ext>
            </a:extLst>
          </p:cNvPr>
          <p:cNvPicPr>
            <a:picLocks noChangeAspect="1"/>
          </p:cNvPicPr>
          <p:nvPr/>
        </p:nvPicPr>
        <p:blipFill>
          <a:blip r:embed="rId5"/>
          <a:stretch>
            <a:fillRect/>
          </a:stretch>
        </p:blipFill>
        <p:spPr>
          <a:xfrm>
            <a:off x="5578811" y="1975998"/>
            <a:ext cx="5048509" cy="2736991"/>
          </a:xfrm>
          <a:prstGeom prst="rect">
            <a:avLst/>
          </a:prstGeom>
        </p:spPr>
      </p:pic>
      <p:sp>
        <p:nvSpPr>
          <p:cNvPr id="16" name="文本框 15">
            <a:extLst>
              <a:ext uri="{FF2B5EF4-FFF2-40B4-BE49-F238E27FC236}">
                <a16:creationId xmlns:a16="http://schemas.microsoft.com/office/drawing/2014/main" id="{67B71D52-929E-8335-2259-EF13433C49E3}"/>
              </a:ext>
            </a:extLst>
          </p:cNvPr>
          <p:cNvSpPr txBox="1"/>
          <p:nvPr/>
        </p:nvSpPr>
        <p:spPr>
          <a:xfrm>
            <a:off x="1135516" y="4899839"/>
            <a:ext cx="4573821" cy="369332"/>
          </a:xfrm>
          <a:prstGeom prst="rect">
            <a:avLst/>
          </a:prstGeom>
          <a:noFill/>
        </p:spPr>
        <p:txBody>
          <a:bodyPr wrap="square">
            <a:spAutoFit/>
          </a:bodyPr>
          <a:lstStyle/>
          <a:p>
            <a:r>
              <a:rPr lang="zh-CN" altLang="en-US" dirty="0"/>
              <a:t>网络重建性能随基字符串数量的变化情况</a:t>
            </a:r>
          </a:p>
        </p:txBody>
      </p:sp>
      <p:sp>
        <p:nvSpPr>
          <p:cNvPr id="20" name="文本框 19">
            <a:extLst>
              <a:ext uri="{FF2B5EF4-FFF2-40B4-BE49-F238E27FC236}">
                <a16:creationId xmlns:a16="http://schemas.microsoft.com/office/drawing/2014/main" id="{DA170D28-0112-A620-1797-29D50D1E306D}"/>
              </a:ext>
            </a:extLst>
          </p:cNvPr>
          <p:cNvSpPr txBox="1"/>
          <p:nvPr/>
        </p:nvSpPr>
        <p:spPr>
          <a:xfrm>
            <a:off x="6060885" y="4899839"/>
            <a:ext cx="4339542" cy="369332"/>
          </a:xfrm>
          <a:prstGeom prst="rect">
            <a:avLst/>
          </a:prstGeom>
          <a:noFill/>
        </p:spPr>
        <p:txBody>
          <a:bodyPr wrap="square">
            <a:spAutoFit/>
          </a:bodyPr>
          <a:lstStyle/>
          <a:p>
            <a:r>
              <a:rPr lang="zh-CN" altLang="en-US" dirty="0"/>
              <a:t>网络重建性能随时间序列长度的变化情况</a:t>
            </a:r>
          </a:p>
        </p:txBody>
      </p:sp>
    </p:spTree>
    <p:extLst>
      <p:ext uri="{BB962C8B-B14F-4D97-AF65-F5344CB8AC3E}">
        <p14:creationId xmlns:p14="http://schemas.microsoft.com/office/powerpoint/2010/main" val="169021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3C940A-F37B-4C79-810C-DD925B01FA49}"/>
              </a:ext>
            </a:extLst>
          </p:cNvPr>
          <p:cNvPicPr>
            <a:picLocks noChangeAspect="1"/>
          </p:cNvPicPr>
          <p:nvPr/>
        </p:nvPicPr>
        <p:blipFill rotWithShape="1">
          <a:blip r:embed="rId3"/>
          <a:srcRect l="25550" t="20226" r="27626" b="39270"/>
          <a:stretch/>
        </p:blipFill>
        <p:spPr>
          <a:xfrm>
            <a:off x="789362" y="-457055"/>
            <a:ext cx="10028268" cy="7772110"/>
          </a:xfrm>
          <a:prstGeom prst="rect">
            <a:avLst/>
          </a:prstGeom>
        </p:spPr>
      </p:pic>
      <p:pic>
        <p:nvPicPr>
          <p:cNvPr id="62" name="图片 61">
            <a:extLst>
              <a:ext uri="{FF2B5EF4-FFF2-40B4-BE49-F238E27FC236}">
                <a16:creationId xmlns:a16="http://schemas.microsoft.com/office/drawing/2014/main" id="{5E07EC49-8566-463A-A3C7-F687FF025565}"/>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35534" t="5276" r="33175" b="50847"/>
          <a:stretch/>
        </p:blipFill>
        <p:spPr>
          <a:xfrm>
            <a:off x="10979506" y="5959036"/>
            <a:ext cx="428819" cy="428594"/>
          </a:xfrm>
          <a:prstGeom prst="rect">
            <a:avLst/>
          </a:prstGeom>
        </p:spPr>
      </p:pic>
      <p:sp>
        <p:nvSpPr>
          <p:cNvPr id="65" name="L 形 64">
            <a:extLst>
              <a:ext uri="{FF2B5EF4-FFF2-40B4-BE49-F238E27FC236}">
                <a16:creationId xmlns:a16="http://schemas.microsoft.com/office/drawing/2014/main" id="{240C1A01-6C1A-4169-86DA-C0A0ADFEA744}"/>
              </a:ext>
            </a:extLst>
          </p:cNvPr>
          <p:cNvSpPr/>
          <p:nvPr/>
        </p:nvSpPr>
        <p:spPr>
          <a:xfrm rot="10800000">
            <a:off x="10918443" y="709418"/>
            <a:ext cx="428819" cy="428819"/>
          </a:xfrm>
          <a:prstGeom prst="corner">
            <a:avLst>
              <a:gd name="adj1" fmla="val 12728"/>
              <a:gd name="adj2" fmla="val 132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22572663-3FD4-4C89-9695-5F127B98AE5B}"/>
              </a:ext>
            </a:extLst>
          </p:cNvPr>
          <p:cNvSpPr/>
          <p:nvPr/>
        </p:nvSpPr>
        <p:spPr>
          <a:xfrm>
            <a:off x="11290300" y="3673949"/>
            <a:ext cx="56962" cy="8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十字形 66">
            <a:extLst>
              <a:ext uri="{FF2B5EF4-FFF2-40B4-BE49-F238E27FC236}">
                <a16:creationId xmlns:a16="http://schemas.microsoft.com/office/drawing/2014/main" id="{AC381E11-52D0-4293-9130-DCF38AA1D095}"/>
              </a:ext>
            </a:extLst>
          </p:cNvPr>
          <p:cNvSpPr/>
          <p:nvPr/>
        </p:nvSpPr>
        <p:spPr>
          <a:xfrm rot="2700000">
            <a:off x="11255464" y="4691241"/>
            <a:ext cx="126634" cy="126634"/>
          </a:xfrm>
          <a:prstGeom prst="plus">
            <a:avLst>
              <a:gd name="adj" fmla="val 37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8C29DA0F-5BB4-465A-B435-39B77F10845F}"/>
              </a:ext>
            </a:extLst>
          </p:cNvPr>
          <p:cNvSpPr txBox="1"/>
          <p:nvPr/>
        </p:nvSpPr>
        <p:spPr>
          <a:xfrm>
            <a:off x="645438" y="2662741"/>
            <a:ext cx="2133918" cy="646331"/>
          </a:xfrm>
          <a:prstGeom prst="rect">
            <a:avLst/>
          </a:prstGeom>
          <a:noFill/>
        </p:spPr>
        <p:txBody>
          <a:bodyPr wrap="none" rtlCol="0">
            <a:spAutoFit/>
          </a:bodyPr>
          <a:lstStyle/>
          <a:p>
            <a:r>
              <a:rPr lang="zh-CN" altLang="en-US" sz="3600" spc="200" dirty="0">
                <a:solidFill>
                  <a:schemeClr val="bg1"/>
                </a:solidFill>
                <a:latin typeface="方正姚体" panose="02010601030101010101" pitchFamily="2" charset="-122"/>
                <a:ea typeface="方正姚体" panose="02010601030101010101" pitchFamily="2" charset="-122"/>
              </a:rPr>
              <a:t>实验结论</a:t>
            </a:r>
          </a:p>
        </p:txBody>
      </p:sp>
      <p:sp>
        <p:nvSpPr>
          <p:cNvPr id="70" name="文本框 69">
            <a:extLst>
              <a:ext uri="{FF2B5EF4-FFF2-40B4-BE49-F238E27FC236}">
                <a16:creationId xmlns:a16="http://schemas.microsoft.com/office/drawing/2014/main" id="{B34DC35D-F093-4C8F-B205-A45AAF6463D7}"/>
              </a:ext>
            </a:extLst>
          </p:cNvPr>
          <p:cNvSpPr txBox="1"/>
          <p:nvPr/>
        </p:nvSpPr>
        <p:spPr>
          <a:xfrm>
            <a:off x="705421" y="3482500"/>
            <a:ext cx="1498296" cy="307778"/>
          </a:xfrm>
          <a:prstGeom prst="rect">
            <a:avLst/>
          </a:prstGeom>
          <a:noFill/>
        </p:spPr>
        <p:txBody>
          <a:bodyPr wrap="square" rtlCol="0">
            <a:spAutoFit/>
          </a:bodyPr>
          <a:lstStyle/>
          <a:p>
            <a:pPr algn="dist"/>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Conclusions</a:t>
            </a:r>
          </a:p>
        </p:txBody>
      </p:sp>
      <p:sp>
        <p:nvSpPr>
          <p:cNvPr id="74" name="矩形 73">
            <a:extLst>
              <a:ext uri="{FF2B5EF4-FFF2-40B4-BE49-F238E27FC236}">
                <a16:creationId xmlns:a16="http://schemas.microsoft.com/office/drawing/2014/main" id="{EEA8986D-C203-45BB-8410-5C5DEBA679FB}"/>
              </a:ext>
            </a:extLst>
          </p:cNvPr>
          <p:cNvSpPr/>
          <p:nvPr/>
        </p:nvSpPr>
        <p:spPr>
          <a:xfrm rot="5400000">
            <a:off x="4626644" y="1637863"/>
            <a:ext cx="130722" cy="402592"/>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443054-F8DD-433C-BCED-E7D7075EF60E}"/>
              </a:ext>
            </a:extLst>
          </p:cNvPr>
          <p:cNvSpPr/>
          <p:nvPr/>
        </p:nvSpPr>
        <p:spPr>
          <a:xfrm rot="5400000">
            <a:off x="1181330" y="3578099"/>
            <a:ext cx="65361" cy="83658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descr="图片包含 户外, 天空, 草, 建筑物&#10;&#10;自动生成的说明">
            <a:extLst>
              <a:ext uri="{FF2B5EF4-FFF2-40B4-BE49-F238E27FC236}">
                <a16:creationId xmlns:a16="http://schemas.microsoft.com/office/drawing/2014/main" id="{465FCE4C-7A90-4F71-BBA7-F71326AB2D60}"/>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759" t="221" r="1032" b="26875"/>
          <a:stretch/>
        </p:blipFill>
        <p:spPr>
          <a:xfrm>
            <a:off x="4577037" y="2106748"/>
            <a:ext cx="5977939" cy="3362590"/>
          </a:xfrm>
          <a:custGeom>
            <a:avLst/>
            <a:gdLst>
              <a:gd name="connsiteX0" fmla="*/ 0 w 2853788"/>
              <a:gd name="connsiteY0" fmla="*/ 0 h 6858000"/>
              <a:gd name="connsiteX1" fmla="*/ 2853788 w 2853788"/>
              <a:gd name="connsiteY1" fmla="*/ 0 h 6858000"/>
              <a:gd name="connsiteX2" fmla="*/ 2853788 w 2853788"/>
              <a:gd name="connsiteY2" fmla="*/ 6858000 h 6858000"/>
              <a:gd name="connsiteX3" fmla="*/ 0 w 28537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53788" h="6858000">
                <a:moveTo>
                  <a:pt x="0" y="0"/>
                </a:moveTo>
                <a:lnTo>
                  <a:pt x="2853788" y="0"/>
                </a:lnTo>
                <a:lnTo>
                  <a:pt x="2853788" y="6858000"/>
                </a:lnTo>
                <a:lnTo>
                  <a:pt x="0" y="6858000"/>
                </a:lnTo>
                <a:close/>
              </a:path>
            </a:pathLst>
          </a:custGeom>
          <a:effectLst>
            <a:outerShdw blurRad="177800" dist="241300" dir="8100000" algn="tr" rotWithShape="0">
              <a:prstClr val="black">
                <a:alpha val="30000"/>
              </a:prstClr>
            </a:outerShdw>
          </a:effectLst>
        </p:spPr>
      </p:pic>
      <p:pic>
        <p:nvPicPr>
          <p:cNvPr id="56" name="图片 55" descr="图片包含 天空, 建筑物, 户外&#10;&#10;自动生成的说明">
            <a:extLst>
              <a:ext uri="{FF2B5EF4-FFF2-40B4-BE49-F238E27FC236}">
                <a16:creationId xmlns:a16="http://schemas.microsoft.com/office/drawing/2014/main" id="{22BCA338-2E76-4B47-AEBB-8DBC3BF91465}"/>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3232" t="20927" r="2008" b="8005"/>
          <a:stretch/>
        </p:blipFill>
        <p:spPr>
          <a:xfrm>
            <a:off x="4577599" y="2072712"/>
            <a:ext cx="5977943" cy="3362590"/>
          </a:xfrm>
          <a:custGeom>
            <a:avLst/>
            <a:gdLst>
              <a:gd name="connsiteX0" fmla="*/ 0 w 2853788"/>
              <a:gd name="connsiteY0" fmla="*/ 0 h 6858000"/>
              <a:gd name="connsiteX1" fmla="*/ 2853788 w 2853788"/>
              <a:gd name="connsiteY1" fmla="*/ 0 h 6858000"/>
              <a:gd name="connsiteX2" fmla="*/ 2853788 w 2853788"/>
              <a:gd name="connsiteY2" fmla="*/ 6858000 h 6858000"/>
              <a:gd name="connsiteX3" fmla="*/ 0 w 28537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53788" h="6858000">
                <a:moveTo>
                  <a:pt x="0" y="0"/>
                </a:moveTo>
                <a:lnTo>
                  <a:pt x="2853788" y="0"/>
                </a:lnTo>
                <a:lnTo>
                  <a:pt x="2853788" y="6858000"/>
                </a:lnTo>
                <a:lnTo>
                  <a:pt x="0" y="6858000"/>
                </a:lnTo>
                <a:close/>
              </a:path>
            </a:pathLst>
          </a:custGeom>
          <a:effectLst>
            <a:outerShdw blurRad="177800" dist="241300" dir="8100000" algn="tr" rotWithShape="0">
              <a:prstClr val="black">
                <a:alpha val="30000"/>
              </a:prstClr>
            </a:outerShdw>
          </a:effectLst>
        </p:spPr>
      </p:pic>
      <p:sp>
        <p:nvSpPr>
          <p:cNvPr id="64" name="文本框 63">
            <a:extLst>
              <a:ext uri="{FF2B5EF4-FFF2-40B4-BE49-F238E27FC236}">
                <a16:creationId xmlns:a16="http://schemas.microsoft.com/office/drawing/2014/main" id="{A207AA2C-2865-468B-A83F-927B4430F317}"/>
              </a:ext>
            </a:extLst>
          </p:cNvPr>
          <p:cNvSpPr txBox="1"/>
          <p:nvPr/>
        </p:nvSpPr>
        <p:spPr>
          <a:xfrm>
            <a:off x="10019747" y="1609437"/>
            <a:ext cx="625492"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0</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sp>
        <p:nvSpPr>
          <p:cNvPr id="68" name="文本框 67">
            <a:extLst>
              <a:ext uri="{FF2B5EF4-FFF2-40B4-BE49-F238E27FC236}">
                <a16:creationId xmlns:a16="http://schemas.microsoft.com/office/drawing/2014/main" id="{B5815D20-B316-48CB-BB57-6195466EAF49}"/>
              </a:ext>
            </a:extLst>
          </p:cNvPr>
          <p:cNvSpPr txBox="1"/>
          <p:nvPr/>
        </p:nvSpPr>
        <p:spPr>
          <a:xfrm>
            <a:off x="10488008" y="1609437"/>
            <a:ext cx="625492"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3</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sp>
        <p:nvSpPr>
          <p:cNvPr id="71" name="椭圆 70">
            <a:extLst>
              <a:ext uri="{FF2B5EF4-FFF2-40B4-BE49-F238E27FC236}">
                <a16:creationId xmlns:a16="http://schemas.microsoft.com/office/drawing/2014/main" id="{8F2AB5CD-342D-4655-9A07-2B588D311391}"/>
              </a:ext>
            </a:extLst>
          </p:cNvPr>
          <p:cNvSpPr/>
          <p:nvPr/>
        </p:nvSpPr>
        <p:spPr>
          <a:xfrm>
            <a:off x="4805842" y="5386037"/>
            <a:ext cx="182455" cy="182455"/>
          </a:xfrm>
          <a:prstGeom prst="ellipse">
            <a:avLst/>
          </a:prstGeom>
          <a:noFill/>
          <a:ln w="19050">
            <a:solidFill>
              <a:srgbClr val="940A4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23F50F8-5B59-44FA-8671-6632BF6D998C}"/>
              </a:ext>
            </a:extLst>
          </p:cNvPr>
          <p:cNvSpPr/>
          <p:nvPr/>
        </p:nvSpPr>
        <p:spPr>
          <a:xfrm>
            <a:off x="4635081" y="5370809"/>
            <a:ext cx="212911" cy="212911"/>
          </a:xfrm>
          <a:prstGeom prst="ellipse">
            <a:avLst/>
          </a:prstGeom>
          <a:noFill/>
          <a:ln w="19050">
            <a:solidFill>
              <a:srgbClr val="940A4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AF59FDF-723D-457F-926C-0F5D8A1105E9}"/>
              </a:ext>
            </a:extLst>
          </p:cNvPr>
          <p:cNvSpPr/>
          <p:nvPr/>
        </p:nvSpPr>
        <p:spPr>
          <a:xfrm>
            <a:off x="4464320" y="5363423"/>
            <a:ext cx="227682" cy="227682"/>
          </a:xfrm>
          <a:prstGeom prst="ellipse">
            <a:avLst/>
          </a:prstGeom>
          <a:noFill/>
          <a:ln w="19050">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986C400D-A122-4976-B4F4-07EEAEB0EA09}"/>
              </a:ext>
            </a:extLst>
          </p:cNvPr>
          <p:cNvSpPr txBox="1"/>
          <p:nvPr/>
        </p:nvSpPr>
        <p:spPr>
          <a:xfrm>
            <a:off x="10488008" y="1609437"/>
            <a:ext cx="625492"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2</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grpSp>
        <p:nvGrpSpPr>
          <p:cNvPr id="57" name="组合 56">
            <a:extLst>
              <a:ext uri="{FF2B5EF4-FFF2-40B4-BE49-F238E27FC236}">
                <a16:creationId xmlns:a16="http://schemas.microsoft.com/office/drawing/2014/main" id="{3ADAF60F-0052-459B-BFE7-0802E8A135B3}"/>
              </a:ext>
            </a:extLst>
          </p:cNvPr>
          <p:cNvGrpSpPr/>
          <p:nvPr/>
        </p:nvGrpSpPr>
        <p:grpSpPr>
          <a:xfrm>
            <a:off x="842965" y="724291"/>
            <a:ext cx="562822" cy="857558"/>
            <a:chOff x="842965" y="724291"/>
            <a:chExt cx="562822" cy="857558"/>
          </a:xfrm>
        </p:grpSpPr>
        <p:grpSp>
          <p:nvGrpSpPr>
            <p:cNvPr id="58" name="组合 57">
              <a:extLst>
                <a:ext uri="{FF2B5EF4-FFF2-40B4-BE49-F238E27FC236}">
                  <a16:creationId xmlns:a16="http://schemas.microsoft.com/office/drawing/2014/main" id="{8BD39FEE-174E-4489-BA23-DB8F3E2FFA78}"/>
                </a:ext>
              </a:extLst>
            </p:cNvPr>
            <p:cNvGrpSpPr/>
            <p:nvPr/>
          </p:nvGrpSpPr>
          <p:grpSpPr>
            <a:xfrm>
              <a:off x="856813" y="724291"/>
              <a:ext cx="548974" cy="857558"/>
              <a:chOff x="856813" y="724291"/>
              <a:chExt cx="548974" cy="857558"/>
            </a:xfrm>
          </p:grpSpPr>
          <p:sp>
            <p:nvSpPr>
              <p:cNvPr id="60" name="椭圆 59">
                <a:extLst>
                  <a:ext uri="{FF2B5EF4-FFF2-40B4-BE49-F238E27FC236}">
                    <a16:creationId xmlns:a16="http://schemas.microsoft.com/office/drawing/2014/main" id="{8ABFA52E-9295-4603-8375-B3DA7FCCDF06}"/>
                  </a:ext>
                </a:extLst>
              </p:cNvPr>
              <p:cNvSpPr/>
              <p:nvPr/>
            </p:nvSpPr>
            <p:spPr>
              <a:xfrm>
                <a:off x="1384187" y="74612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65594E78-7F29-44F2-974E-B6FB9A54AEC0}"/>
                  </a:ext>
                </a:extLst>
              </p:cNvPr>
              <p:cNvSpPr/>
              <p:nvPr/>
            </p:nvSpPr>
            <p:spPr>
              <a:xfrm>
                <a:off x="1384187" y="82808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4872FF8-F91B-4CEA-826D-BB8E71EF6E23}"/>
                  </a:ext>
                </a:extLst>
              </p:cNvPr>
              <p:cNvSpPr/>
              <p:nvPr/>
            </p:nvSpPr>
            <p:spPr>
              <a:xfrm>
                <a:off x="1384187" y="91005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B7B3BE8-AF12-4DF5-9B98-F6E0E03161CF}"/>
                  </a:ext>
                </a:extLst>
              </p:cNvPr>
              <p:cNvSpPr/>
              <p:nvPr/>
            </p:nvSpPr>
            <p:spPr>
              <a:xfrm>
                <a:off x="1384187" y="99201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CAED997-F28F-4B46-91EA-699CFEECE522}"/>
                  </a:ext>
                </a:extLst>
              </p:cNvPr>
              <p:cNvSpPr/>
              <p:nvPr/>
            </p:nvSpPr>
            <p:spPr>
              <a:xfrm>
                <a:off x="1384187" y="107398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BA107454-7C0A-47DB-A713-9921E20B7C11}"/>
                  </a:ext>
                </a:extLst>
              </p:cNvPr>
              <p:cNvSpPr/>
              <p:nvPr/>
            </p:nvSpPr>
            <p:spPr>
              <a:xfrm>
                <a:off x="1384187" y="115594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66076B71-B81A-4FD3-9FC7-1B135D000948}"/>
                  </a:ext>
                </a:extLst>
              </p:cNvPr>
              <p:cNvSpPr/>
              <p:nvPr/>
            </p:nvSpPr>
            <p:spPr>
              <a:xfrm>
                <a:off x="1384187" y="123271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E4D58DC7-6321-4EE3-B9B5-9F802361A5CE}"/>
                  </a:ext>
                </a:extLst>
              </p:cNvPr>
              <p:cNvSpPr/>
              <p:nvPr/>
            </p:nvSpPr>
            <p:spPr>
              <a:xfrm>
                <a:off x="1384187" y="1314683"/>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BF320842-A065-482D-8A95-9274E4BF2222}"/>
                  </a:ext>
                </a:extLst>
              </p:cNvPr>
              <p:cNvSpPr/>
              <p:nvPr/>
            </p:nvSpPr>
            <p:spPr>
              <a:xfrm>
                <a:off x="1384187" y="139664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E8C0A24-5624-4FAB-802D-6698CDB275B1}"/>
                  </a:ext>
                </a:extLst>
              </p:cNvPr>
              <p:cNvSpPr/>
              <p:nvPr/>
            </p:nvSpPr>
            <p:spPr>
              <a:xfrm>
                <a:off x="1384187" y="1478284"/>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E5D0700D-B2B8-4271-9808-C6D82D6955CD}"/>
                  </a:ext>
                </a:extLst>
              </p:cNvPr>
              <p:cNvSpPr/>
              <p:nvPr/>
            </p:nvSpPr>
            <p:spPr>
              <a:xfrm>
                <a:off x="138418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FAD17D7D-60BF-4BFB-9E8A-BA042EDE236E}"/>
                  </a:ext>
                </a:extLst>
              </p:cNvPr>
              <p:cNvSpPr/>
              <p:nvPr/>
            </p:nvSpPr>
            <p:spPr>
              <a:xfrm>
                <a:off x="1130109"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B3E902E5-9D8A-42A6-B0BB-CC68C0B60F02}"/>
                  </a:ext>
                </a:extLst>
              </p:cNvPr>
              <p:cNvSpPr/>
              <p:nvPr/>
            </p:nvSpPr>
            <p:spPr>
              <a:xfrm>
                <a:off x="1214802"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3D4969A4-010E-48FF-8D0C-0AA9F0D282DE}"/>
                  </a:ext>
                </a:extLst>
              </p:cNvPr>
              <p:cNvSpPr/>
              <p:nvPr/>
            </p:nvSpPr>
            <p:spPr>
              <a:xfrm>
                <a:off x="1299495"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BBAFC958-B09F-44B9-AD42-6C353DC1F0A8}"/>
                  </a:ext>
                </a:extLst>
              </p:cNvPr>
              <p:cNvSpPr/>
              <p:nvPr/>
            </p:nvSpPr>
            <p:spPr>
              <a:xfrm>
                <a:off x="877134"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3FBBD5DD-852A-4D53-A2C4-FAA6B7BAF2BC}"/>
                  </a:ext>
                </a:extLst>
              </p:cNvPr>
              <p:cNvSpPr/>
              <p:nvPr/>
            </p:nvSpPr>
            <p:spPr>
              <a:xfrm>
                <a:off x="96182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1E4728F1-7EF9-4D43-B514-181EBD697D2E}"/>
                  </a:ext>
                </a:extLst>
              </p:cNvPr>
              <p:cNvSpPr/>
              <p:nvPr/>
            </p:nvSpPr>
            <p:spPr>
              <a:xfrm>
                <a:off x="1046520"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66E815A8-49E2-4380-BCB8-ADC714747952}"/>
                  </a:ext>
                </a:extLst>
              </p:cNvPr>
              <p:cNvGrpSpPr/>
              <p:nvPr/>
            </p:nvGrpSpPr>
            <p:grpSpPr>
              <a:xfrm>
                <a:off x="856813" y="724291"/>
                <a:ext cx="494204" cy="825110"/>
                <a:chOff x="940896" y="724291"/>
                <a:chExt cx="494204" cy="825110"/>
              </a:xfrm>
            </p:grpSpPr>
            <p:sp>
              <p:nvSpPr>
                <p:cNvPr id="93" name="文本框 92">
                  <a:extLst>
                    <a:ext uri="{FF2B5EF4-FFF2-40B4-BE49-F238E27FC236}">
                      <a16:creationId xmlns:a16="http://schemas.microsoft.com/office/drawing/2014/main" id="{DE5E38B0-E88D-424E-9E1E-A7E544820554}"/>
                    </a:ext>
                  </a:extLst>
                </p:cNvPr>
                <p:cNvSpPr txBox="1"/>
                <p:nvPr/>
              </p:nvSpPr>
              <p:spPr>
                <a:xfrm>
                  <a:off x="1133446" y="773741"/>
                  <a:ext cx="285836" cy="321370"/>
                </a:xfrm>
                <a:prstGeom prst="rect">
                  <a:avLst/>
                </a:prstGeom>
                <a:noFill/>
              </p:spPr>
              <p:txBody>
                <a:bodyPr wrap="square" rtlCol="0">
                  <a:spAutoFit/>
                </a:bodyPr>
                <a:lstStyle/>
                <a:p>
                  <a:pPr>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Z</a:t>
                  </a:r>
                  <a:endParaRPr lang="zh-CN" altLang="en-US" spc="300" dirty="0">
                    <a:solidFill>
                      <a:schemeClr val="bg1"/>
                    </a:solidFill>
                    <a:latin typeface="Yu Gothic UI Semibold" panose="020B0700000000000000" pitchFamily="34" charset="-128"/>
                    <a:ea typeface="Yu Gothic UI Semibold" panose="020B0700000000000000" pitchFamily="34" charset="-128"/>
                  </a:endParaRPr>
                </a:p>
              </p:txBody>
            </p:sp>
            <p:grpSp>
              <p:nvGrpSpPr>
                <p:cNvPr id="94" name="组合 93">
                  <a:extLst>
                    <a:ext uri="{FF2B5EF4-FFF2-40B4-BE49-F238E27FC236}">
                      <a16:creationId xmlns:a16="http://schemas.microsoft.com/office/drawing/2014/main" id="{A31FCA72-8F29-46A0-B328-DAD522C86FA1}"/>
                    </a:ext>
                  </a:extLst>
                </p:cNvPr>
                <p:cNvGrpSpPr/>
                <p:nvPr/>
              </p:nvGrpSpPr>
              <p:grpSpPr>
                <a:xfrm>
                  <a:off x="940896" y="724291"/>
                  <a:ext cx="494204" cy="825110"/>
                  <a:chOff x="940896" y="724291"/>
                  <a:chExt cx="494204" cy="825110"/>
                </a:xfrm>
              </p:grpSpPr>
              <p:sp>
                <p:nvSpPr>
                  <p:cNvPr id="96" name="矩形 95">
                    <a:extLst>
                      <a:ext uri="{FF2B5EF4-FFF2-40B4-BE49-F238E27FC236}">
                        <a16:creationId xmlns:a16="http://schemas.microsoft.com/office/drawing/2014/main" id="{AAD8F3F5-23D7-42F5-87E9-26B67E0219AD}"/>
                      </a:ext>
                    </a:extLst>
                  </p:cNvPr>
                  <p:cNvSpPr/>
                  <p:nvPr/>
                </p:nvSpPr>
                <p:spPr>
                  <a:xfrm>
                    <a:off x="940896" y="724291"/>
                    <a:ext cx="494204" cy="825110"/>
                  </a:xfrm>
                  <a:prstGeom prst="rect">
                    <a:avLst/>
                  </a:prstGeom>
                  <a:noFill/>
                  <a:ln w="28575">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81DED541-DA60-49E7-8863-AD2F788927F9}"/>
                      </a:ext>
                    </a:extLst>
                  </p:cNvPr>
                  <p:cNvSpPr/>
                  <p:nvPr/>
                </p:nvSpPr>
                <p:spPr>
                  <a:xfrm>
                    <a:off x="940897" y="1047750"/>
                    <a:ext cx="214804" cy="501651"/>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B44817DA-2E25-4672-A9DA-783F516781D5}"/>
                      </a:ext>
                    </a:extLst>
                  </p:cNvPr>
                  <p:cNvSpPr/>
                  <p:nvPr/>
                </p:nvSpPr>
                <p:spPr>
                  <a:xfrm>
                    <a:off x="1181013" y="129861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123B47C3-EC98-4DFA-A34D-75EE473FC308}"/>
                      </a:ext>
                    </a:extLst>
                  </p:cNvPr>
                  <p:cNvSpPr/>
                  <p:nvPr/>
                </p:nvSpPr>
                <p:spPr>
                  <a:xfrm>
                    <a:off x="1181013" y="1380577"/>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D8947A5-99D1-4421-999E-15B8F10C7E3A}"/>
                      </a:ext>
                    </a:extLst>
                  </p:cNvPr>
                  <p:cNvSpPr/>
                  <p:nvPr/>
                </p:nvSpPr>
                <p:spPr>
                  <a:xfrm>
                    <a:off x="1181013" y="146254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BBB9E51-8F03-4807-987E-4990E06FDE55}"/>
                      </a:ext>
                    </a:extLst>
                  </p:cNvPr>
                  <p:cNvSpPr/>
                  <p:nvPr/>
                </p:nvSpPr>
                <p:spPr>
                  <a:xfrm>
                    <a:off x="1262337" y="129861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1A645D46-8DF6-42D6-9410-FB3D0E6CCB0C}"/>
                      </a:ext>
                    </a:extLst>
                  </p:cNvPr>
                  <p:cNvSpPr/>
                  <p:nvPr/>
                </p:nvSpPr>
                <p:spPr>
                  <a:xfrm>
                    <a:off x="1262337" y="1380577"/>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E6F7B5A0-BCC7-498B-AA09-E2757D338EA2}"/>
                      </a:ext>
                    </a:extLst>
                  </p:cNvPr>
                  <p:cNvSpPr/>
                  <p:nvPr/>
                </p:nvSpPr>
                <p:spPr>
                  <a:xfrm>
                    <a:off x="1262337" y="146254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DC266DBB-D465-425D-BC9F-4DF15A05E095}"/>
                      </a:ext>
                    </a:extLst>
                  </p:cNvPr>
                  <p:cNvSpPr/>
                  <p:nvPr/>
                </p:nvSpPr>
                <p:spPr>
                  <a:xfrm>
                    <a:off x="1335159" y="129861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808DE04-91F9-44BA-BF74-3D7FEEBD672B}"/>
                      </a:ext>
                    </a:extLst>
                  </p:cNvPr>
                  <p:cNvSpPr/>
                  <p:nvPr/>
                </p:nvSpPr>
                <p:spPr>
                  <a:xfrm>
                    <a:off x="1335159" y="1380577"/>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759C4E20-1E0F-4F2E-9215-2B8AA881D6CF}"/>
                      </a:ext>
                    </a:extLst>
                  </p:cNvPr>
                  <p:cNvSpPr/>
                  <p:nvPr/>
                </p:nvSpPr>
                <p:spPr>
                  <a:xfrm>
                    <a:off x="1335159" y="146254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文本框 94">
                  <a:extLst>
                    <a:ext uri="{FF2B5EF4-FFF2-40B4-BE49-F238E27FC236}">
                      <a16:creationId xmlns:a16="http://schemas.microsoft.com/office/drawing/2014/main" id="{E212C077-A816-44E9-900F-6C560DDFCE56}"/>
                    </a:ext>
                  </a:extLst>
                </p:cNvPr>
                <p:cNvSpPr txBox="1"/>
                <p:nvPr/>
              </p:nvSpPr>
              <p:spPr>
                <a:xfrm>
                  <a:off x="1125394" y="1013615"/>
                  <a:ext cx="285836" cy="321370"/>
                </a:xfrm>
                <a:prstGeom prst="rect">
                  <a:avLst/>
                </a:prstGeom>
                <a:noFill/>
              </p:spPr>
              <p:txBody>
                <a:bodyPr wrap="square" rtlCol="0">
                  <a:spAutoFit/>
                </a:bodyPr>
                <a:lstStyle/>
                <a:p>
                  <a:pPr>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U</a:t>
                  </a:r>
                  <a:endParaRPr lang="zh-CN" altLang="en-US" spc="300" dirty="0">
                    <a:solidFill>
                      <a:schemeClr val="bg1"/>
                    </a:solidFill>
                    <a:latin typeface="Yu Gothic UI Semibold" panose="020B0700000000000000" pitchFamily="34" charset="-128"/>
                    <a:ea typeface="Yu Gothic UI Semibold" panose="020B0700000000000000" pitchFamily="34" charset="-128"/>
                  </a:endParaRPr>
                </a:p>
              </p:txBody>
            </p:sp>
          </p:grpSp>
        </p:grpSp>
        <p:sp>
          <p:nvSpPr>
            <p:cNvPr id="59" name="文本框 58">
              <a:extLst>
                <a:ext uri="{FF2B5EF4-FFF2-40B4-BE49-F238E27FC236}">
                  <a16:creationId xmlns:a16="http://schemas.microsoft.com/office/drawing/2014/main" id="{3C50573C-C709-44FE-AA3F-62FD9126F73C}"/>
                </a:ext>
              </a:extLst>
            </p:cNvPr>
            <p:cNvSpPr txBox="1"/>
            <p:nvPr/>
          </p:nvSpPr>
          <p:spPr>
            <a:xfrm flipH="1">
              <a:off x="842965" y="777922"/>
              <a:ext cx="346456" cy="321370"/>
            </a:xfrm>
            <a:custGeom>
              <a:avLst/>
              <a:gdLst>
                <a:gd name="connsiteX0" fmla="*/ 0 w 346456"/>
                <a:gd name="connsiteY0" fmla="*/ 0 h 318262"/>
                <a:gd name="connsiteX1" fmla="*/ 346456 w 346456"/>
                <a:gd name="connsiteY1" fmla="*/ 0 h 318262"/>
                <a:gd name="connsiteX2" fmla="*/ 346456 w 346456"/>
                <a:gd name="connsiteY2" fmla="*/ 318262 h 318262"/>
                <a:gd name="connsiteX3" fmla="*/ 0 w 346456"/>
                <a:gd name="connsiteY3" fmla="*/ 318262 h 318262"/>
                <a:gd name="connsiteX4" fmla="*/ 0 w 346456"/>
                <a:gd name="connsiteY4" fmla="*/ 0 h 318262"/>
                <a:gd name="connsiteX0" fmla="*/ 0 w 346456"/>
                <a:gd name="connsiteY0" fmla="*/ 0 h 398696"/>
                <a:gd name="connsiteX1" fmla="*/ 346456 w 346456"/>
                <a:gd name="connsiteY1" fmla="*/ 0 h 398696"/>
                <a:gd name="connsiteX2" fmla="*/ 342223 w 346456"/>
                <a:gd name="connsiteY2" fmla="*/ 398696 h 398696"/>
                <a:gd name="connsiteX3" fmla="*/ 0 w 346456"/>
                <a:gd name="connsiteY3" fmla="*/ 318262 h 398696"/>
                <a:gd name="connsiteX4" fmla="*/ 0 w 346456"/>
                <a:gd name="connsiteY4" fmla="*/ 0 h 398696"/>
                <a:gd name="connsiteX0" fmla="*/ 0 w 346456"/>
                <a:gd name="connsiteY0" fmla="*/ 0 h 428329"/>
                <a:gd name="connsiteX1" fmla="*/ 346456 w 346456"/>
                <a:gd name="connsiteY1" fmla="*/ 0 h 428329"/>
                <a:gd name="connsiteX2" fmla="*/ 342223 w 346456"/>
                <a:gd name="connsiteY2" fmla="*/ 398696 h 428329"/>
                <a:gd name="connsiteX3" fmla="*/ 6350 w 346456"/>
                <a:gd name="connsiteY3" fmla="*/ 428329 h 428329"/>
                <a:gd name="connsiteX4" fmla="*/ 0 w 346456"/>
                <a:gd name="connsiteY4" fmla="*/ 0 h 428329"/>
                <a:gd name="connsiteX0" fmla="*/ 0 w 346456"/>
                <a:gd name="connsiteY0" fmla="*/ 0 h 398696"/>
                <a:gd name="connsiteX1" fmla="*/ 346456 w 346456"/>
                <a:gd name="connsiteY1" fmla="*/ 0 h 398696"/>
                <a:gd name="connsiteX2" fmla="*/ 342223 w 346456"/>
                <a:gd name="connsiteY2" fmla="*/ 398696 h 398696"/>
                <a:gd name="connsiteX3" fmla="*/ 33866 w 346456"/>
                <a:gd name="connsiteY3" fmla="*/ 248412 h 398696"/>
                <a:gd name="connsiteX4" fmla="*/ 0 w 346456"/>
                <a:gd name="connsiteY4" fmla="*/ 0 h 398696"/>
                <a:gd name="connsiteX0" fmla="*/ 0 w 346456"/>
                <a:gd name="connsiteY0" fmla="*/ 0 h 288642"/>
                <a:gd name="connsiteX1" fmla="*/ 346456 w 346456"/>
                <a:gd name="connsiteY1" fmla="*/ 0 h 288642"/>
                <a:gd name="connsiteX2" fmla="*/ 324761 w 346456"/>
                <a:gd name="connsiteY2" fmla="*/ 288642 h 288642"/>
                <a:gd name="connsiteX3" fmla="*/ 33866 w 346456"/>
                <a:gd name="connsiteY3" fmla="*/ 248412 h 288642"/>
                <a:gd name="connsiteX4" fmla="*/ 0 w 346456"/>
                <a:gd name="connsiteY4" fmla="*/ 0 h 288642"/>
                <a:gd name="connsiteX0" fmla="*/ 0 w 346456"/>
                <a:gd name="connsiteY0" fmla="*/ 0 h 302028"/>
                <a:gd name="connsiteX1" fmla="*/ 346456 w 346456"/>
                <a:gd name="connsiteY1" fmla="*/ 0 h 302028"/>
                <a:gd name="connsiteX2" fmla="*/ 324761 w 346456"/>
                <a:gd name="connsiteY2" fmla="*/ 288642 h 302028"/>
                <a:gd name="connsiteX3" fmla="*/ 29104 w 346456"/>
                <a:gd name="connsiteY3" fmla="*/ 302028 h 302028"/>
                <a:gd name="connsiteX4" fmla="*/ 0 w 346456"/>
                <a:gd name="connsiteY4" fmla="*/ 0 h 30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56" h="302028">
                  <a:moveTo>
                    <a:pt x="0" y="0"/>
                  </a:moveTo>
                  <a:lnTo>
                    <a:pt x="346456" y="0"/>
                  </a:lnTo>
                  <a:lnTo>
                    <a:pt x="324761" y="288642"/>
                  </a:lnTo>
                  <a:lnTo>
                    <a:pt x="29104" y="302028"/>
                  </a:lnTo>
                  <a:cubicBezTo>
                    <a:pt x="26987" y="159252"/>
                    <a:pt x="2117" y="142776"/>
                    <a:pt x="0" y="0"/>
                  </a:cubicBezTo>
                  <a:close/>
                </a:path>
              </a:pathLst>
            </a:custGeom>
            <a:noFill/>
          </p:spPr>
          <p:txBody>
            <a:bodyPr wrap="square" rtlCol="0">
              <a:spAutoFit/>
            </a:bodyPr>
            <a:lstStyle/>
            <a:p>
              <a:pPr>
                <a:lnSpc>
                  <a:spcPct val="80000"/>
                </a:lnSpc>
              </a:pPr>
              <a:r>
                <a:rPr lang="en-US" altLang="zh-CN" spc="300" dirty="0">
                  <a:solidFill>
                    <a:prstClr val="white"/>
                  </a:solidFill>
                  <a:latin typeface="Yu Gothic UI Semibold" panose="020B0700000000000000" pitchFamily="34" charset="-128"/>
                  <a:ea typeface="Yu Gothic UI Semibold" panose="020B0700000000000000" pitchFamily="34" charset="-128"/>
                </a:rPr>
                <a:t>S</a:t>
              </a:r>
              <a:endParaRPr lang="zh-CN" altLang="en-US" sz="2000" spc="300" dirty="0">
                <a:solidFill>
                  <a:schemeClr val="bg1"/>
                </a:solidFill>
                <a:latin typeface="Yu Gothic UI Semibold" panose="020B0700000000000000" pitchFamily="34" charset="-128"/>
                <a:ea typeface="Yu Gothic UI Semibold" panose="020B0700000000000000" pitchFamily="34" charset="-128"/>
              </a:endParaRPr>
            </a:p>
          </p:txBody>
        </p:sp>
      </p:grpSp>
    </p:spTree>
    <p:custDataLst>
      <p:tags r:id="rId1"/>
    </p:custDataLst>
    <p:extLst>
      <p:ext uri="{BB962C8B-B14F-4D97-AF65-F5344CB8AC3E}">
        <p14:creationId xmlns:p14="http://schemas.microsoft.com/office/powerpoint/2010/main" val="115710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anim calcmode="lin" valueType="num">
                                      <p:cBhvr>
                                        <p:cTn id="8" dur="500" fill="hold"/>
                                        <p:tgtEl>
                                          <p:spTgt spid="69"/>
                                        </p:tgtEl>
                                        <p:attrNameLst>
                                          <p:attrName>ppt_x</p:attrName>
                                        </p:attrNameLst>
                                      </p:cBhvr>
                                      <p:tavLst>
                                        <p:tav tm="0">
                                          <p:val>
                                            <p:strVal val="#ppt_x"/>
                                          </p:val>
                                        </p:tav>
                                        <p:tav tm="100000">
                                          <p:val>
                                            <p:strVal val="#ppt_x"/>
                                          </p:val>
                                        </p:tav>
                                      </p:tavLst>
                                    </p:anim>
                                    <p:anim calcmode="lin" valueType="num">
                                      <p:cBhvr>
                                        <p:cTn id="9" dur="5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type="lt">
                                    <p:tmPct val="10000"/>
                                  </p:iterate>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anim calcmode="lin" valueType="num">
                                      <p:cBhvr>
                                        <p:cTn id="13" dur="500" fill="hold"/>
                                        <p:tgtEl>
                                          <p:spTgt spid="70"/>
                                        </p:tgtEl>
                                        <p:attrNameLst>
                                          <p:attrName>ppt_x</p:attrName>
                                        </p:attrNameLst>
                                      </p:cBhvr>
                                      <p:tavLst>
                                        <p:tav tm="0">
                                          <p:val>
                                            <p:strVal val="#ppt_x"/>
                                          </p:val>
                                        </p:tav>
                                        <p:tav tm="100000">
                                          <p:val>
                                            <p:strVal val="#ppt_x"/>
                                          </p:val>
                                        </p:tav>
                                      </p:tavLst>
                                    </p:anim>
                                    <p:anim calcmode="lin" valueType="num">
                                      <p:cBhvr>
                                        <p:cTn id="14" dur="500" fill="hold"/>
                                        <p:tgtEl>
                                          <p:spTgt spid="7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75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47" presetClass="exit" presetSubtype="0" fill="hold" grpId="0" nodeType="withEffect">
                                  <p:stCondLst>
                                    <p:cond delay="750"/>
                                  </p:stCondLst>
                                  <p:childTnLst>
                                    <p:animEffect transition="out" filter="fade">
                                      <p:cBhvr>
                                        <p:cTn id="19" dur="500"/>
                                        <p:tgtEl>
                                          <p:spTgt spid="54"/>
                                        </p:tgtEl>
                                      </p:cBhvr>
                                    </p:animEffect>
                                    <p:anim calcmode="lin" valueType="num">
                                      <p:cBhvr>
                                        <p:cTn id="20" dur="500"/>
                                        <p:tgtEl>
                                          <p:spTgt spid="54"/>
                                        </p:tgtEl>
                                        <p:attrNameLst>
                                          <p:attrName>ppt_x</p:attrName>
                                        </p:attrNameLst>
                                      </p:cBhvr>
                                      <p:tavLst>
                                        <p:tav tm="0">
                                          <p:val>
                                            <p:strVal val="ppt_x"/>
                                          </p:val>
                                        </p:tav>
                                        <p:tav tm="100000">
                                          <p:val>
                                            <p:strVal val="ppt_x"/>
                                          </p:val>
                                        </p:tav>
                                      </p:tavLst>
                                    </p:anim>
                                    <p:anim calcmode="lin" valueType="num">
                                      <p:cBhvr>
                                        <p:cTn id="21" dur="500"/>
                                        <p:tgtEl>
                                          <p:spTgt spid="54"/>
                                        </p:tgtEl>
                                        <p:attrNameLst>
                                          <p:attrName>ppt_y</p:attrName>
                                        </p:attrNameLst>
                                      </p:cBhvr>
                                      <p:tavLst>
                                        <p:tav tm="0">
                                          <p:val>
                                            <p:strVal val="ppt_y"/>
                                          </p:val>
                                        </p:tav>
                                        <p:tav tm="100000">
                                          <p:val>
                                            <p:strVal val="ppt_y-.1"/>
                                          </p:val>
                                        </p:tav>
                                      </p:tavLst>
                                    </p:anim>
                                    <p:set>
                                      <p:cBhvr>
                                        <p:cTn id="22" dur="1" fill="hold">
                                          <p:stCondLst>
                                            <p:cond delay="499"/>
                                          </p:stCondLst>
                                        </p:cTn>
                                        <p:tgtEl>
                                          <p:spTgt spid="54"/>
                                        </p:tgtEl>
                                        <p:attrNameLst>
                                          <p:attrName>style.visibility</p:attrName>
                                        </p:attrNameLst>
                                      </p:cBhvr>
                                      <p:to>
                                        <p:strVal val="hidden"/>
                                      </p:to>
                                    </p:set>
                                  </p:childTnLst>
                                </p:cTn>
                              </p:par>
                              <p:par>
                                <p:cTn id="23" presetID="47" presetClass="exit" presetSubtype="0" fill="hold" nodeType="withEffect">
                                  <p:stCondLst>
                                    <p:cond delay="1100"/>
                                  </p:stCondLst>
                                  <p:childTnLst>
                                    <p:animEffect transition="out" filter="fade">
                                      <p:cBhvr>
                                        <p:cTn id="24" dur="500"/>
                                        <p:tgtEl>
                                          <p:spTgt spid="53"/>
                                        </p:tgtEl>
                                      </p:cBhvr>
                                    </p:animEffect>
                                    <p:anim calcmode="lin" valueType="num">
                                      <p:cBhvr>
                                        <p:cTn id="25" dur="500"/>
                                        <p:tgtEl>
                                          <p:spTgt spid="53"/>
                                        </p:tgtEl>
                                        <p:attrNameLst>
                                          <p:attrName>ppt_x</p:attrName>
                                        </p:attrNameLst>
                                      </p:cBhvr>
                                      <p:tavLst>
                                        <p:tav tm="0">
                                          <p:val>
                                            <p:strVal val="ppt_x"/>
                                          </p:val>
                                        </p:tav>
                                        <p:tav tm="100000">
                                          <p:val>
                                            <p:strVal val="ppt_x"/>
                                          </p:val>
                                        </p:tav>
                                      </p:tavLst>
                                    </p:anim>
                                    <p:anim calcmode="lin" valueType="num">
                                      <p:cBhvr>
                                        <p:cTn id="26" dur="500"/>
                                        <p:tgtEl>
                                          <p:spTgt spid="53"/>
                                        </p:tgtEl>
                                        <p:attrNameLst>
                                          <p:attrName>ppt_y</p:attrName>
                                        </p:attrNameLst>
                                      </p:cBhvr>
                                      <p:tavLst>
                                        <p:tav tm="0">
                                          <p:val>
                                            <p:strVal val="ppt_y"/>
                                          </p:val>
                                        </p:tav>
                                        <p:tav tm="100000">
                                          <p:val>
                                            <p:strVal val="ppt_y-.1"/>
                                          </p:val>
                                        </p:tav>
                                      </p:tavLst>
                                    </p:anim>
                                    <p:set>
                                      <p:cBhvr>
                                        <p:cTn id="27" dur="1" fill="hold">
                                          <p:stCondLst>
                                            <p:cond delay="499"/>
                                          </p:stCondLst>
                                        </p:cTn>
                                        <p:tgtEl>
                                          <p:spTgt spid="53"/>
                                        </p:tgtEl>
                                        <p:attrNameLst>
                                          <p:attrName>style.visibility</p:attrName>
                                        </p:attrNameLst>
                                      </p:cBhvr>
                                      <p:to>
                                        <p:strVal val="hidden"/>
                                      </p:to>
                                    </p:set>
                                  </p:childTnLst>
                                </p:cTn>
                              </p:par>
                              <p:par>
                                <p:cTn id="28" presetID="8" presetClass="emph" presetSubtype="0" fill="hold" grpId="0" nodeType="withEffect">
                                  <p:stCondLst>
                                    <p:cond delay="1100"/>
                                  </p:stCondLst>
                                  <p:childTnLst>
                                    <p:animRot by="10800000">
                                      <p:cBhvr>
                                        <p:cTn id="29" dur="500" fill="hold"/>
                                        <p:tgtEl>
                                          <p:spTgt spid="67"/>
                                        </p:tgtEl>
                                        <p:attrNameLst>
                                          <p:attrName>r</p:attrName>
                                        </p:attrNameLst>
                                      </p:cBhvr>
                                    </p:animRot>
                                  </p:childTnLst>
                                </p:cTn>
                              </p:par>
                              <p:par>
                                <p:cTn id="30" presetID="42" presetClass="entr" presetSubtype="0" fill="hold" grpId="0" nodeType="withEffect">
                                  <p:stCondLst>
                                    <p:cond delay="12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anim calcmode="lin" valueType="num">
                                      <p:cBhvr>
                                        <p:cTn id="33" dur="500" fill="hold"/>
                                        <p:tgtEl>
                                          <p:spTgt spid="68"/>
                                        </p:tgtEl>
                                        <p:attrNameLst>
                                          <p:attrName>ppt_x</p:attrName>
                                        </p:attrNameLst>
                                      </p:cBhvr>
                                      <p:tavLst>
                                        <p:tav tm="0">
                                          <p:val>
                                            <p:strVal val="#ppt_x"/>
                                          </p:val>
                                        </p:tav>
                                        <p:tav tm="100000">
                                          <p:val>
                                            <p:strVal val="#ppt_x"/>
                                          </p:val>
                                        </p:tav>
                                      </p:tavLst>
                                    </p:anim>
                                    <p:anim calcmode="lin" valueType="num">
                                      <p:cBhvr>
                                        <p:cTn id="34" dur="500" fill="hold"/>
                                        <p:tgtEl>
                                          <p:spTgt spid="6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4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anim calcmode="lin" valueType="num">
                                      <p:cBhvr>
                                        <p:cTn id="38" dur="500" fill="hold"/>
                                        <p:tgtEl>
                                          <p:spTgt spid="56"/>
                                        </p:tgtEl>
                                        <p:attrNameLst>
                                          <p:attrName>ppt_x</p:attrName>
                                        </p:attrNameLst>
                                      </p:cBhvr>
                                      <p:tavLst>
                                        <p:tav tm="0">
                                          <p:val>
                                            <p:strVal val="#ppt_x"/>
                                          </p:val>
                                        </p:tav>
                                        <p:tav tm="100000">
                                          <p:val>
                                            <p:strVal val="#ppt_x"/>
                                          </p:val>
                                        </p:tav>
                                      </p:tavLst>
                                    </p:anim>
                                    <p:anim calcmode="lin" valueType="num">
                                      <p:cBhvr>
                                        <p:cTn id="39" dur="5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p:bldP spid="70" grpId="0"/>
      <p:bldP spid="76" grpId="0" animBg="1"/>
      <p:bldP spid="68"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1F71A-29E1-0FD6-75DB-397317FF4566}"/>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20C10D66-0867-C797-F451-CBC2673C68D6}"/>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6AEA90A-6FD8-FF59-7159-23DDED619F61}"/>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0" i="0">
                <a:effectLst/>
                <a:latin typeface="-apple-system"/>
              </a:rPr>
              <a:t>本文提出了一种基于数据的通用方法，用于重建具有二元状态动态的复杂网络结构。该方法的核心在于开发了一种数据驱动的线性化技术，能够将复杂的二元状态动态（包括线性、非线性、分段或随机动态）转换为线性关系，从而将网络重建问题转化为稀疏信号重建问题，并通过凸优化方法（如</a:t>
            </a:r>
            <a:r>
              <a:rPr lang="en-US" altLang="zh-CN" b="0" i="0">
                <a:effectLst/>
                <a:latin typeface="-apple-system"/>
              </a:rPr>
              <a:t>Lasso</a:t>
            </a:r>
            <a:r>
              <a:rPr lang="zh-CN" altLang="en-US" b="0" i="0">
                <a:effectLst/>
                <a:latin typeface="-apple-system"/>
              </a:rPr>
              <a:t>）高效求解。</a:t>
            </a:r>
            <a:endParaRPr lang="zh-CN" altLang="en-US" b="0" i="0" dirty="0">
              <a:effectLst/>
              <a:latin typeface="inherit"/>
            </a:endParaRPr>
          </a:p>
        </p:txBody>
      </p:sp>
      <p:sp>
        <p:nvSpPr>
          <p:cNvPr id="46" name="文本框 45">
            <a:extLst>
              <a:ext uri="{FF2B5EF4-FFF2-40B4-BE49-F238E27FC236}">
                <a16:creationId xmlns:a16="http://schemas.microsoft.com/office/drawing/2014/main" id="{B73F0124-4459-3BFD-76C6-3230E2233184}"/>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实验结论</a:t>
            </a:r>
          </a:p>
        </p:txBody>
      </p:sp>
      <p:cxnSp>
        <p:nvCxnSpPr>
          <p:cNvPr id="47" name="直接连接符 46">
            <a:extLst>
              <a:ext uri="{FF2B5EF4-FFF2-40B4-BE49-F238E27FC236}">
                <a16:creationId xmlns:a16="http://schemas.microsoft.com/office/drawing/2014/main" id="{C6E58862-5EDC-29E1-D23B-BB111D8EF536}"/>
              </a:ext>
            </a:extLst>
          </p:cNvPr>
          <p:cNvCxnSpPr/>
          <p:nvPr/>
        </p:nvCxnSpPr>
        <p:spPr>
          <a:xfrm>
            <a:off x="1074800" y="924735"/>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6790EBF-429A-9F2E-51D0-904A59BE7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6" name="文本框 5">
            <a:extLst>
              <a:ext uri="{FF2B5EF4-FFF2-40B4-BE49-F238E27FC236}">
                <a16:creationId xmlns:a16="http://schemas.microsoft.com/office/drawing/2014/main" id="{6CD763E3-2B78-2C0B-771E-839874326B98}"/>
              </a:ext>
            </a:extLst>
          </p:cNvPr>
          <p:cNvSpPr txBox="1"/>
          <p:nvPr/>
        </p:nvSpPr>
        <p:spPr>
          <a:xfrm>
            <a:off x="1111317" y="1439389"/>
            <a:ext cx="680565" cy="348813"/>
          </a:xfrm>
          <a:prstGeom prst="rect">
            <a:avLst/>
          </a:prstGeom>
          <a:noFill/>
        </p:spPr>
        <p:txBody>
          <a:bodyPr wrap="square">
            <a:spAutoFit/>
          </a:bodyPr>
          <a:lstStyle/>
          <a:p>
            <a:pPr algn="l" fontAlgn="base">
              <a:lnSpc>
                <a:spcPts val="1950"/>
              </a:lnSpc>
              <a:spcAft>
                <a:spcPts val="1200"/>
              </a:spcAft>
            </a:pPr>
            <a:r>
              <a:rPr lang="zh-CN" altLang="en-US" b="1" i="0" dirty="0">
                <a:effectLst/>
                <a:latin typeface="-apple-system"/>
              </a:rPr>
              <a:t>总结</a:t>
            </a:r>
          </a:p>
        </p:txBody>
      </p:sp>
      <p:sp>
        <p:nvSpPr>
          <p:cNvPr id="8" name="文本框 7">
            <a:extLst>
              <a:ext uri="{FF2B5EF4-FFF2-40B4-BE49-F238E27FC236}">
                <a16:creationId xmlns:a16="http://schemas.microsoft.com/office/drawing/2014/main" id="{265F565C-2BE5-C207-1BF7-BF13167B54D8}"/>
              </a:ext>
            </a:extLst>
          </p:cNvPr>
          <p:cNvSpPr txBox="1"/>
          <p:nvPr/>
        </p:nvSpPr>
        <p:spPr>
          <a:xfrm>
            <a:off x="1974955" y="2281225"/>
            <a:ext cx="7783297" cy="923330"/>
          </a:xfrm>
          <a:prstGeom prst="rect">
            <a:avLst/>
          </a:prstGeom>
          <a:noFill/>
        </p:spPr>
        <p:txBody>
          <a:bodyPr wrap="square">
            <a:spAutoFit/>
          </a:bodyPr>
          <a:lstStyle/>
          <a:p>
            <a:r>
              <a:rPr lang="zh-CN" altLang="en-US" b="0" i="0" dirty="0">
                <a:effectLst/>
                <a:latin typeface="-apple-system"/>
              </a:rPr>
              <a:t>简单来说，文章开发了一种处理时间序列的方法，以及数据驱动的线性化技术，能够将复杂的二元状态动态转换为线性关系，从而将网络重建问题转化为稀疏信号重建问题，并通过凸优化方法高效求解。</a:t>
            </a:r>
            <a:endParaRPr lang="zh-CN" altLang="en-US" dirty="0"/>
          </a:p>
        </p:txBody>
      </p:sp>
      <p:sp>
        <p:nvSpPr>
          <p:cNvPr id="11" name="文本框 10">
            <a:extLst>
              <a:ext uri="{FF2B5EF4-FFF2-40B4-BE49-F238E27FC236}">
                <a16:creationId xmlns:a16="http://schemas.microsoft.com/office/drawing/2014/main" id="{D63DD51E-8CDF-1D44-685B-06B06778B87A}"/>
              </a:ext>
            </a:extLst>
          </p:cNvPr>
          <p:cNvSpPr txBox="1"/>
          <p:nvPr/>
        </p:nvSpPr>
        <p:spPr>
          <a:xfrm>
            <a:off x="1974954" y="3473804"/>
            <a:ext cx="7874040" cy="646331"/>
          </a:xfrm>
          <a:prstGeom prst="rect">
            <a:avLst/>
          </a:prstGeom>
          <a:noFill/>
        </p:spPr>
        <p:txBody>
          <a:bodyPr wrap="square">
            <a:spAutoFit/>
          </a:bodyPr>
          <a:lstStyle/>
          <a:p>
            <a:r>
              <a:rPr lang="zh-CN" altLang="en-US" b="0" i="0" dirty="0">
                <a:effectLst/>
                <a:latin typeface="-apple-system"/>
              </a:rPr>
              <a:t>该方法的最大创新之处在于其完全基于数据的线性化技术，无需事先了解网络的动态函数形式，使其能够广泛应用于各种复杂的二元状态动态系统。</a:t>
            </a:r>
            <a:endParaRPr lang="zh-CN" altLang="en-US" dirty="0"/>
          </a:p>
        </p:txBody>
      </p:sp>
      <p:sp>
        <p:nvSpPr>
          <p:cNvPr id="13" name="文本框 12">
            <a:extLst>
              <a:ext uri="{FF2B5EF4-FFF2-40B4-BE49-F238E27FC236}">
                <a16:creationId xmlns:a16="http://schemas.microsoft.com/office/drawing/2014/main" id="{5A3D85A5-5DA4-2DD3-AFC5-BC101AD82B34}"/>
              </a:ext>
            </a:extLst>
          </p:cNvPr>
          <p:cNvSpPr txBox="1"/>
          <p:nvPr/>
        </p:nvSpPr>
        <p:spPr>
          <a:xfrm>
            <a:off x="1974954" y="4398540"/>
            <a:ext cx="7783297" cy="1477328"/>
          </a:xfrm>
          <a:prstGeom prst="rect">
            <a:avLst/>
          </a:prstGeom>
          <a:noFill/>
        </p:spPr>
        <p:txBody>
          <a:bodyPr wrap="square">
            <a:spAutoFit/>
          </a:bodyPr>
          <a:lstStyle/>
          <a:p>
            <a:r>
              <a:rPr lang="zh-CN" altLang="en-US" b="0" i="0" dirty="0">
                <a:effectLst/>
                <a:latin typeface="-apple-system"/>
              </a:rPr>
              <a:t>尽管该方法在多种情况下表现出色，但其适用范围仍有一定限制。</a:t>
            </a:r>
            <a:endParaRPr lang="en-US" altLang="zh-CN" b="0" i="0" dirty="0">
              <a:effectLst/>
              <a:latin typeface="-apple-system"/>
            </a:endParaRPr>
          </a:p>
          <a:p>
            <a:r>
              <a:rPr lang="zh-CN" altLang="en-US" b="0" i="0" dirty="0">
                <a:effectLst/>
                <a:latin typeface="-apple-system"/>
              </a:rPr>
              <a:t>例如，对于非单调或非马尔可夫类型的动态，该方法可能无法有效工作，因为这些动态可能违反数据线性化的基本假设。</a:t>
            </a:r>
            <a:endParaRPr lang="en-US" altLang="zh-CN" b="0" i="0" dirty="0">
              <a:effectLst/>
              <a:latin typeface="-apple-system"/>
            </a:endParaRPr>
          </a:p>
          <a:p>
            <a:r>
              <a:rPr lang="zh-CN" altLang="en-US" b="0" i="0" dirty="0">
                <a:effectLst/>
                <a:latin typeface="-apple-system"/>
              </a:rPr>
              <a:t>此外，该方法在预测节点之间的交互强度方面仍面临挑战，尤其是在存在噪声和数据缺失的情况下。</a:t>
            </a:r>
            <a:endParaRPr lang="zh-CN" altLang="en-US" dirty="0"/>
          </a:p>
        </p:txBody>
      </p:sp>
    </p:spTree>
    <p:extLst>
      <p:ext uri="{BB962C8B-B14F-4D97-AF65-F5344CB8AC3E}">
        <p14:creationId xmlns:p14="http://schemas.microsoft.com/office/powerpoint/2010/main" val="167594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27E6E-8012-A1AE-7A1D-3E07CDB72B26}"/>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78743938-7FB0-5059-A883-E712A510D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16" name="文本框 15">
            <a:extLst>
              <a:ext uri="{FF2B5EF4-FFF2-40B4-BE49-F238E27FC236}">
                <a16:creationId xmlns:a16="http://schemas.microsoft.com/office/drawing/2014/main" id="{465E8E99-C9CB-D0E8-3EA4-C364710CA84E}"/>
              </a:ext>
            </a:extLst>
          </p:cNvPr>
          <p:cNvSpPr txBox="1"/>
          <p:nvPr/>
        </p:nvSpPr>
        <p:spPr>
          <a:xfrm>
            <a:off x="5132738" y="3075057"/>
            <a:ext cx="1926523"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Thanks</a:t>
            </a:r>
            <a:endParaRPr lang="zh-CN" alt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043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DE82C-58E1-492D-829C-EC7E74F7019E}"/>
              </a:ext>
            </a:extLst>
          </p:cNvPr>
          <p:cNvPicPr>
            <a:picLocks noChangeAspect="1"/>
          </p:cNvPicPr>
          <p:nvPr/>
        </p:nvPicPr>
        <p:blipFill rotWithShape="1">
          <a:blip r:embed="rId3"/>
          <a:srcRect l="23414" t="18069" r="29798" b="32203"/>
          <a:stretch/>
        </p:blipFill>
        <p:spPr>
          <a:xfrm>
            <a:off x="510582" y="-696592"/>
            <a:ext cx="9789117" cy="9321784"/>
          </a:xfrm>
          <a:prstGeom prst="rect">
            <a:avLst/>
          </a:prstGeom>
        </p:spPr>
      </p:pic>
      <p:grpSp>
        <p:nvGrpSpPr>
          <p:cNvPr id="2" name="组合 1">
            <a:extLst>
              <a:ext uri="{FF2B5EF4-FFF2-40B4-BE49-F238E27FC236}">
                <a16:creationId xmlns:a16="http://schemas.microsoft.com/office/drawing/2014/main" id="{61638A02-E250-4CAB-B854-F70FED1EF138}"/>
              </a:ext>
            </a:extLst>
          </p:cNvPr>
          <p:cNvGrpSpPr/>
          <p:nvPr/>
        </p:nvGrpSpPr>
        <p:grpSpPr>
          <a:xfrm>
            <a:off x="842965" y="724291"/>
            <a:ext cx="562822" cy="857558"/>
            <a:chOff x="842965" y="724291"/>
            <a:chExt cx="562822" cy="857558"/>
          </a:xfrm>
        </p:grpSpPr>
        <p:grpSp>
          <p:nvGrpSpPr>
            <p:cNvPr id="16" name="组合 15">
              <a:extLst>
                <a:ext uri="{FF2B5EF4-FFF2-40B4-BE49-F238E27FC236}">
                  <a16:creationId xmlns:a16="http://schemas.microsoft.com/office/drawing/2014/main" id="{3B15B79E-A5B3-47E0-A0AB-371B9C5BEB84}"/>
                </a:ext>
              </a:extLst>
            </p:cNvPr>
            <p:cNvGrpSpPr/>
            <p:nvPr/>
          </p:nvGrpSpPr>
          <p:grpSpPr>
            <a:xfrm>
              <a:off x="856813" y="724291"/>
              <a:ext cx="548974" cy="857558"/>
              <a:chOff x="856813" y="724291"/>
              <a:chExt cx="548974" cy="857558"/>
            </a:xfrm>
          </p:grpSpPr>
          <p:sp>
            <p:nvSpPr>
              <p:cNvPr id="17" name="椭圆 16">
                <a:extLst>
                  <a:ext uri="{FF2B5EF4-FFF2-40B4-BE49-F238E27FC236}">
                    <a16:creationId xmlns:a16="http://schemas.microsoft.com/office/drawing/2014/main" id="{57933262-47BA-4B3E-B67F-FB18BB7A6DB6}"/>
                  </a:ext>
                </a:extLst>
              </p:cNvPr>
              <p:cNvSpPr/>
              <p:nvPr/>
            </p:nvSpPr>
            <p:spPr>
              <a:xfrm>
                <a:off x="1384187" y="74612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656E9CA-0910-486C-BCF3-5B599C7644AF}"/>
                  </a:ext>
                </a:extLst>
              </p:cNvPr>
              <p:cNvSpPr/>
              <p:nvPr/>
            </p:nvSpPr>
            <p:spPr>
              <a:xfrm>
                <a:off x="1384187" y="82808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B6A334-05F6-4FEF-8891-0F692C3B1505}"/>
                  </a:ext>
                </a:extLst>
              </p:cNvPr>
              <p:cNvSpPr/>
              <p:nvPr/>
            </p:nvSpPr>
            <p:spPr>
              <a:xfrm>
                <a:off x="1384187" y="91005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9FA6773-F4AA-4C31-8646-C26AE6B2DF21}"/>
                  </a:ext>
                </a:extLst>
              </p:cNvPr>
              <p:cNvSpPr/>
              <p:nvPr/>
            </p:nvSpPr>
            <p:spPr>
              <a:xfrm>
                <a:off x="1384187" y="99201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2EC2F51-030E-4E2C-A5F3-CD8D699B7C98}"/>
                  </a:ext>
                </a:extLst>
              </p:cNvPr>
              <p:cNvSpPr/>
              <p:nvPr/>
            </p:nvSpPr>
            <p:spPr>
              <a:xfrm>
                <a:off x="1384187" y="107398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94540DA-FEC9-47A7-92FB-43656EB6E04F}"/>
                  </a:ext>
                </a:extLst>
              </p:cNvPr>
              <p:cNvSpPr/>
              <p:nvPr/>
            </p:nvSpPr>
            <p:spPr>
              <a:xfrm>
                <a:off x="1384187" y="115594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CD69337-A55F-4D25-AE93-E5FE4676554C}"/>
                  </a:ext>
                </a:extLst>
              </p:cNvPr>
              <p:cNvSpPr/>
              <p:nvPr/>
            </p:nvSpPr>
            <p:spPr>
              <a:xfrm>
                <a:off x="1384187" y="123271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BEB237E-6395-43AB-BF70-D8DEF5187581}"/>
                  </a:ext>
                </a:extLst>
              </p:cNvPr>
              <p:cNvSpPr/>
              <p:nvPr/>
            </p:nvSpPr>
            <p:spPr>
              <a:xfrm>
                <a:off x="1384187" y="1314683"/>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EE55967-BBD2-43CE-9091-E939BF146BAC}"/>
                  </a:ext>
                </a:extLst>
              </p:cNvPr>
              <p:cNvSpPr/>
              <p:nvPr/>
            </p:nvSpPr>
            <p:spPr>
              <a:xfrm>
                <a:off x="1384187" y="139664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5F4802D-5C98-4259-8587-F3653885202B}"/>
                  </a:ext>
                </a:extLst>
              </p:cNvPr>
              <p:cNvSpPr/>
              <p:nvPr/>
            </p:nvSpPr>
            <p:spPr>
              <a:xfrm>
                <a:off x="1384187" y="1478284"/>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286F430C-67C2-44A6-AC27-62E973983EA9}"/>
                  </a:ext>
                </a:extLst>
              </p:cNvPr>
              <p:cNvSpPr/>
              <p:nvPr/>
            </p:nvSpPr>
            <p:spPr>
              <a:xfrm>
                <a:off x="138418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B5056F2B-2380-433C-BD05-25F34152055A}"/>
                  </a:ext>
                </a:extLst>
              </p:cNvPr>
              <p:cNvSpPr/>
              <p:nvPr/>
            </p:nvSpPr>
            <p:spPr>
              <a:xfrm>
                <a:off x="1130109"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0EB8EE0-7B75-4ED8-AED4-BBC13BF2E986}"/>
                  </a:ext>
                </a:extLst>
              </p:cNvPr>
              <p:cNvSpPr/>
              <p:nvPr/>
            </p:nvSpPr>
            <p:spPr>
              <a:xfrm>
                <a:off x="1214802"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AF86CF41-C019-41A8-AE9A-56195590730E}"/>
                  </a:ext>
                </a:extLst>
              </p:cNvPr>
              <p:cNvSpPr/>
              <p:nvPr/>
            </p:nvSpPr>
            <p:spPr>
              <a:xfrm>
                <a:off x="1299495"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04FB730-8753-45BC-A16E-935F2FFDC1BC}"/>
                  </a:ext>
                </a:extLst>
              </p:cNvPr>
              <p:cNvSpPr/>
              <p:nvPr/>
            </p:nvSpPr>
            <p:spPr>
              <a:xfrm>
                <a:off x="877134"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9ECFF1D-2EB1-452E-AED3-4B81B31D6D26}"/>
                  </a:ext>
                </a:extLst>
              </p:cNvPr>
              <p:cNvSpPr/>
              <p:nvPr/>
            </p:nvSpPr>
            <p:spPr>
              <a:xfrm>
                <a:off x="96182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D63CB40-19A2-4A90-9BE7-180ED6D13584}"/>
                  </a:ext>
                </a:extLst>
              </p:cNvPr>
              <p:cNvSpPr/>
              <p:nvPr/>
            </p:nvSpPr>
            <p:spPr>
              <a:xfrm>
                <a:off x="1046520"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AA6B33DF-93FE-47AB-AFAE-6D7FBE666617}"/>
                  </a:ext>
                </a:extLst>
              </p:cNvPr>
              <p:cNvGrpSpPr/>
              <p:nvPr/>
            </p:nvGrpSpPr>
            <p:grpSpPr>
              <a:xfrm>
                <a:off x="856813" y="724291"/>
                <a:ext cx="494204" cy="825110"/>
                <a:chOff x="940896" y="724291"/>
                <a:chExt cx="494204" cy="825110"/>
              </a:xfrm>
            </p:grpSpPr>
            <p:sp>
              <p:nvSpPr>
                <p:cNvPr id="35" name="文本框 34">
                  <a:extLst>
                    <a:ext uri="{FF2B5EF4-FFF2-40B4-BE49-F238E27FC236}">
                      <a16:creationId xmlns:a16="http://schemas.microsoft.com/office/drawing/2014/main" id="{C917DD3C-F806-474A-BDE1-41371A8CF05A}"/>
                    </a:ext>
                  </a:extLst>
                </p:cNvPr>
                <p:cNvSpPr txBox="1"/>
                <p:nvPr/>
              </p:nvSpPr>
              <p:spPr>
                <a:xfrm>
                  <a:off x="1133446" y="773741"/>
                  <a:ext cx="285836" cy="321370"/>
                </a:xfrm>
                <a:prstGeom prst="rect">
                  <a:avLst/>
                </a:prstGeom>
                <a:noFill/>
              </p:spPr>
              <p:txBody>
                <a:bodyPr wrap="square" rtlCol="0">
                  <a:spAutoFit/>
                </a:bodyPr>
                <a:lstStyle/>
                <a:p>
                  <a:pPr>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Z</a:t>
                  </a:r>
                  <a:endParaRPr lang="zh-CN" altLang="en-US" spc="300" dirty="0">
                    <a:solidFill>
                      <a:schemeClr val="bg1"/>
                    </a:solidFill>
                    <a:latin typeface="Yu Gothic UI Semibold" panose="020B0700000000000000" pitchFamily="34" charset="-128"/>
                    <a:ea typeface="Yu Gothic UI Semibold" panose="020B0700000000000000" pitchFamily="34" charset="-128"/>
                  </a:endParaRPr>
                </a:p>
              </p:txBody>
            </p:sp>
            <p:grpSp>
              <p:nvGrpSpPr>
                <p:cNvPr id="36" name="组合 35">
                  <a:extLst>
                    <a:ext uri="{FF2B5EF4-FFF2-40B4-BE49-F238E27FC236}">
                      <a16:creationId xmlns:a16="http://schemas.microsoft.com/office/drawing/2014/main" id="{90FE87A5-08A4-4DE4-A124-906C4CF1D1DC}"/>
                    </a:ext>
                  </a:extLst>
                </p:cNvPr>
                <p:cNvGrpSpPr/>
                <p:nvPr/>
              </p:nvGrpSpPr>
              <p:grpSpPr>
                <a:xfrm>
                  <a:off x="940896" y="724291"/>
                  <a:ext cx="494204" cy="825110"/>
                  <a:chOff x="940896" y="724291"/>
                  <a:chExt cx="494204" cy="825110"/>
                </a:xfrm>
              </p:grpSpPr>
              <p:sp>
                <p:nvSpPr>
                  <p:cNvPr id="37" name="矩形 36">
                    <a:extLst>
                      <a:ext uri="{FF2B5EF4-FFF2-40B4-BE49-F238E27FC236}">
                        <a16:creationId xmlns:a16="http://schemas.microsoft.com/office/drawing/2014/main" id="{32A97DC0-B23C-485C-BEFF-56E301DDCD05}"/>
                      </a:ext>
                    </a:extLst>
                  </p:cNvPr>
                  <p:cNvSpPr/>
                  <p:nvPr/>
                </p:nvSpPr>
                <p:spPr>
                  <a:xfrm>
                    <a:off x="940896" y="724291"/>
                    <a:ext cx="494204" cy="825110"/>
                  </a:xfrm>
                  <a:prstGeom prst="rect">
                    <a:avLst/>
                  </a:prstGeom>
                  <a:noFill/>
                  <a:ln w="28575">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6D1FAFE0-4EEF-4FD7-B63B-920625ADBB03}"/>
                      </a:ext>
                    </a:extLst>
                  </p:cNvPr>
                  <p:cNvSpPr/>
                  <p:nvPr/>
                </p:nvSpPr>
                <p:spPr>
                  <a:xfrm>
                    <a:off x="940897" y="1047750"/>
                    <a:ext cx="214804" cy="501651"/>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9C7AC7E-2522-4886-AD55-4D76E77ADF7B}"/>
                      </a:ext>
                    </a:extLst>
                  </p:cNvPr>
                  <p:cNvSpPr/>
                  <p:nvPr/>
                </p:nvSpPr>
                <p:spPr>
                  <a:xfrm>
                    <a:off x="1181013" y="129861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5A84BDB-B6FE-41FD-B171-D60763ED9829}"/>
                      </a:ext>
                    </a:extLst>
                  </p:cNvPr>
                  <p:cNvSpPr/>
                  <p:nvPr/>
                </p:nvSpPr>
                <p:spPr>
                  <a:xfrm>
                    <a:off x="1181013" y="1380577"/>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E02BC97-978E-4D5B-B77E-624139C75D7A}"/>
                      </a:ext>
                    </a:extLst>
                  </p:cNvPr>
                  <p:cNvSpPr/>
                  <p:nvPr/>
                </p:nvSpPr>
                <p:spPr>
                  <a:xfrm>
                    <a:off x="1181013" y="146254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3C433B0F-7BD6-4E74-BE67-0F40D9C2E6E3}"/>
                      </a:ext>
                    </a:extLst>
                  </p:cNvPr>
                  <p:cNvSpPr/>
                  <p:nvPr/>
                </p:nvSpPr>
                <p:spPr>
                  <a:xfrm>
                    <a:off x="1262337" y="129861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8DB7C63-51A9-43DB-AC53-F6D5853EA7D9}"/>
                      </a:ext>
                    </a:extLst>
                  </p:cNvPr>
                  <p:cNvSpPr/>
                  <p:nvPr/>
                </p:nvSpPr>
                <p:spPr>
                  <a:xfrm>
                    <a:off x="1262337" y="1380577"/>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E6A3F966-0197-4752-9D4A-A3FF9F2D2D5A}"/>
                      </a:ext>
                    </a:extLst>
                  </p:cNvPr>
                  <p:cNvSpPr/>
                  <p:nvPr/>
                </p:nvSpPr>
                <p:spPr>
                  <a:xfrm>
                    <a:off x="1262337" y="146254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C9ECDB5-0DF4-49F2-BB16-A05CE65B4049}"/>
                      </a:ext>
                    </a:extLst>
                  </p:cNvPr>
                  <p:cNvSpPr/>
                  <p:nvPr/>
                </p:nvSpPr>
                <p:spPr>
                  <a:xfrm>
                    <a:off x="1335159" y="129861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96C3805-5E6C-47CC-B7EC-6A243CB2CA19}"/>
                      </a:ext>
                    </a:extLst>
                  </p:cNvPr>
                  <p:cNvSpPr/>
                  <p:nvPr/>
                </p:nvSpPr>
                <p:spPr>
                  <a:xfrm>
                    <a:off x="1335159" y="1380577"/>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1A24189-5E00-48AB-8928-B09379E4474F}"/>
                      </a:ext>
                    </a:extLst>
                  </p:cNvPr>
                  <p:cNvSpPr/>
                  <p:nvPr/>
                </p:nvSpPr>
                <p:spPr>
                  <a:xfrm>
                    <a:off x="1335159" y="146254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a:extLst>
                    <a:ext uri="{FF2B5EF4-FFF2-40B4-BE49-F238E27FC236}">
                      <a16:creationId xmlns:a16="http://schemas.microsoft.com/office/drawing/2014/main" id="{E1C268D2-AD88-4FC9-8F2A-7FBE1014FD74}"/>
                    </a:ext>
                  </a:extLst>
                </p:cNvPr>
                <p:cNvSpPr txBox="1"/>
                <p:nvPr/>
              </p:nvSpPr>
              <p:spPr>
                <a:xfrm>
                  <a:off x="1125394" y="1013615"/>
                  <a:ext cx="285836" cy="321370"/>
                </a:xfrm>
                <a:prstGeom prst="rect">
                  <a:avLst/>
                </a:prstGeom>
                <a:noFill/>
              </p:spPr>
              <p:txBody>
                <a:bodyPr wrap="square" rtlCol="0">
                  <a:spAutoFit/>
                </a:bodyPr>
                <a:lstStyle/>
                <a:p>
                  <a:pPr>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U</a:t>
                  </a:r>
                  <a:endParaRPr lang="zh-CN" altLang="en-US" spc="300" dirty="0">
                    <a:solidFill>
                      <a:schemeClr val="bg1"/>
                    </a:solidFill>
                    <a:latin typeface="Yu Gothic UI Semibold" panose="020B0700000000000000" pitchFamily="34" charset="-128"/>
                    <a:ea typeface="Yu Gothic UI Semibold" panose="020B0700000000000000" pitchFamily="34" charset="-128"/>
                  </a:endParaRPr>
                </a:p>
              </p:txBody>
            </p:sp>
          </p:grpSp>
        </p:grpSp>
        <p:sp>
          <p:nvSpPr>
            <p:cNvPr id="55" name="文本框 54">
              <a:extLst>
                <a:ext uri="{FF2B5EF4-FFF2-40B4-BE49-F238E27FC236}">
                  <a16:creationId xmlns:a16="http://schemas.microsoft.com/office/drawing/2014/main" id="{8214F5D7-C9F1-4596-AC65-5272AC49ADE6}"/>
                </a:ext>
              </a:extLst>
            </p:cNvPr>
            <p:cNvSpPr txBox="1"/>
            <p:nvPr/>
          </p:nvSpPr>
          <p:spPr>
            <a:xfrm flipH="1">
              <a:off x="842965" y="777922"/>
              <a:ext cx="346456" cy="321370"/>
            </a:xfrm>
            <a:custGeom>
              <a:avLst/>
              <a:gdLst>
                <a:gd name="connsiteX0" fmla="*/ 0 w 346456"/>
                <a:gd name="connsiteY0" fmla="*/ 0 h 318262"/>
                <a:gd name="connsiteX1" fmla="*/ 346456 w 346456"/>
                <a:gd name="connsiteY1" fmla="*/ 0 h 318262"/>
                <a:gd name="connsiteX2" fmla="*/ 346456 w 346456"/>
                <a:gd name="connsiteY2" fmla="*/ 318262 h 318262"/>
                <a:gd name="connsiteX3" fmla="*/ 0 w 346456"/>
                <a:gd name="connsiteY3" fmla="*/ 318262 h 318262"/>
                <a:gd name="connsiteX4" fmla="*/ 0 w 346456"/>
                <a:gd name="connsiteY4" fmla="*/ 0 h 318262"/>
                <a:gd name="connsiteX0" fmla="*/ 0 w 346456"/>
                <a:gd name="connsiteY0" fmla="*/ 0 h 398696"/>
                <a:gd name="connsiteX1" fmla="*/ 346456 w 346456"/>
                <a:gd name="connsiteY1" fmla="*/ 0 h 398696"/>
                <a:gd name="connsiteX2" fmla="*/ 342223 w 346456"/>
                <a:gd name="connsiteY2" fmla="*/ 398696 h 398696"/>
                <a:gd name="connsiteX3" fmla="*/ 0 w 346456"/>
                <a:gd name="connsiteY3" fmla="*/ 318262 h 398696"/>
                <a:gd name="connsiteX4" fmla="*/ 0 w 346456"/>
                <a:gd name="connsiteY4" fmla="*/ 0 h 398696"/>
                <a:gd name="connsiteX0" fmla="*/ 0 w 346456"/>
                <a:gd name="connsiteY0" fmla="*/ 0 h 428329"/>
                <a:gd name="connsiteX1" fmla="*/ 346456 w 346456"/>
                <a:gd name="connsiteY1" fmla="*/ 0 h 428329"/>
                <a:gd name="connsiteX2" fmla="*/ 342223 w 346456"/>
                <a:gd name="connsiteY2" fmla="*/ 398696 h 428329"/>
                <a:gd name="connsiteX3" fmla="*/ 6350 w 346456"/>
                <a:gd name="connsiteY3" fmla="*/ 428329 h 428329"/>
                <a:gd name="connsiteX4" fmla="*/ 0 w 346456"/>
                <a:gd name="connsiteY4" fmla="*/ 0 h 428329"/>
                <a:gd name="connsiteX0" fmla="*/ 0 w 346456"/>
                <a:gd name="connsiteY0" fmla="*/ 0 h 398696"/>
                <a:gd name="connsiteX1" fmla="*/ 346456 w 346456"/>
                <a:gd name="connsiteY1" fmla="*/ 0 h 398696"/>
                <a:gd name="connsiteX2" fmla="*/ 342223 w 346456"/>
                <a:gd name="connsiteY2" fmla="*/ 398696 h 398696"/>
                <a:gd name="connsiteX3" fmla="*/ 33866 w 346456"/>
                <a:gd name="connsiteY3" fmla="*/ 248412 h 398696"/>
                <a:gd name="connsiteX4" fmla="*/ 0 w 346456"/>
                <a:gd name="connsiteY4" fmla="*/ 0 h 398696"/>
                <a:gd name="connsiteX0" fmla="*/ 0 w 346456"/>
                <a:gd name="connsiteY0" fmla="*/ 0 h 288642"/>
                <a:gd name="connsiteX1" fmla="*/ 346456 w 346456"/>
                <a:gd name="connsiteY1" fmla="*/ 0 h 288642"/>
                <a:gd name="connsiteX2" fmla="*/ 324761 w 346456"/>
                <a:gd name="connsiteY2" fmla="*/ 288642 h 288642"/>
                <a:gd name="connsiteX3" fmla="*/ 33866 w 346456"/>
                <a:gd name="connsiteY3" fmla="*/ 248412 h 288642"/>
                <a:gd name="connsiteX4" fmla="*/ 0 w 346456"/>
                <a:gd name="connsiteY4" fmla="*/ 0 h 288642"/>
                <a:gd name="connsiteX0" fmla="*/ 0 w 346456"/>
                <a:gd name="connsiteY0" fmla="*/ 0 h 302028"/>
                <a:gd name="connsiteX1" fmla="*/ 346456 w 346456"/>
                <a:gd name="connsiteY1" fmla="*/ 0 h 302028"/>
                <a:gd name="connsiteX2" fmla="*/ 324761 w 346456"/>
                <a:gd name="connsiteY2" fmla="*/ 288642 h 302028"/>
                <a:gd name="connsiteX3" fmla="*/ 29104 w 346456"/>
                <a:gd name="connsiteY3" fmla="*/ 302028 h 302028"/>
                <a:gd name="connsiteX4" fmla="*/ 0 w 346456"/>
                <a:gd name="connsiteY4" fmla="*/ 0 h 30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56" h="302028">
                  <a:moveTo>
                    <a:pt x="0" y="0"/>
                  </a:moveTo>
                  <a:lnTo>
                    <a:pt x="346456" y="0"/>
                  </a:lnTo>
                  <a:lnTo>
                    <a:pt x="324761" y="288642"/>
                  </a:lnTo>
                  <a:lnTo>
                    <a:pt x="29104" y="302028"/>
                  </a:lnTo>
                  <a:cubicBezTo>
                    <a:pt x="26987" y="159252"/>
                    <a:pt x="2117" y="142776"/>
                    <a:pt x="0" y="0"/>
                  </a:cubicBezTo>
                  <a:close/>
                </a:path>
              </a:pathLst>
            </a:custGeom>
            <a:noFill/>
          </p:spPr>
          <p:txBody>
            <a:bodyPr wrap="square" rtlCol="0">
              <a:spAutoFit/>
            </a:bodyPr>
            <a:lstStyle/>
            <a:p>
              <a:pPr>
                <a:lnSpc>
                  <a:spcPct val="80000"/>
                </a:lnSpc>
              </a:pPr>
              <a:r>
                <a:rPr lang="en-US" altLang="zh-CN" spc="300" dirty="0">
                  <a:solidFill>
                    <a:prstClr val="white"/>
                  </a:solidFill>
                  <a:latin typeface="Yu Gothic UI Semibold" panose="020B0700000000000000" pitchFamily="34" charset="-128"/>
                  <a:ea typeface="Yu Gothic UI Semibold" panose="020B0700000000000000" pitchFamily="34" charset="-128"/>
                </a:rPr>
                <a:t>S</a:t>
              </a:r>
              <a:endParaRPr lang="zh-CN" altLang="en-US" sz="2000" spc="300" dirty="0">
                <a:solidFill>
                  <a:schemeClr val="bg1"/>
                </a:solidFill>
                <a:latin typeface="Yu Gothic UI Semibold" panose="020B0700000000000000" pitchFamily="34" charset="-128"/>
                <a:ea typeface="Yu Gothic UI Semibold" panose="020B0700000000000000" pitchFamily="34" charset="-128"/>
              </a:endParaRPr>
            </a:p>
          </p:txBody>
        </p:sp>
      </p:grpSp>
      <p:pic>
        <p:nvPicPr>
          <p:cNvPr id="62" name="图片 61">
            <a:extLst>
              <a:ext uri="{FF2B5EF4-FFF2-40B4-BE49-F238E27FC236}">
                <a16:creationId xmlns:a16="http://schemas.microsoft.com/office/drawing/2014/main" id="{5E07EC49-8566-463A-A3C7-F687FF025565}"/>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35534" t="5276" r="33175" b="50847"/>
          <a:stretch/>
        </p:blipFill>
        <p:spPr>
          <a:xfrm>
            <a:off x="10979506" y="5959036"/>
            <a:ext cx="428819" cy="428594"/>
          </a:xfrm>
          <a:prstGeom prst="rect">
            <a:avLst/>
          </a:prstGeom>
        </p:spPr>
      </p:pic>
      <p:sp>
        <p:nvSpPr>
          <p:cNvPr id="65" name="L 形 64">
            <a:extLst>
              <a:ext uri="{FF2B5EF4-FFF2-40B4-BE49-F238E27FC236}">
                <a16:creationId xmlns:a16="http://schemas.microsoft.com/office/drawing/2014/main" id="{240C1A01-6C1A-4169-86DA-C0A0ADFEA744}"/>
              </a:ext>
            </a:extLst>
          </p:cNvPr>
          <p:cNvSpPr/>
          <p:nvPr/>
        </p:nvSpPr>
        <p:spPr>
          <a:xfrm rot="10800000">
            <a:off x="10918443" y="709418"/>
            <a:ext cx="428819" cy="428819"/>
          </a:xfrm>
          <a:prstGeom prst="corner">
            <a:avLst>
              <a:gd name="adj1" fmla="val 12728"/>
              <a:gd name="adj2" fmla="val 132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E7B016-7BBD-484C-922C-70BD2727071A}"/>
              </a:ext>
            </a:extLst>
          </p:cNvPr>
          <p:cNvGrpSpPr/>
          <p:nvPr/>
        </p:nvGrpSpPr>
        <p:grpSpPr>
          <a:xfrm>
            <a:off x="11255464" y="3673949"/>
            <a:ext cx="126634" cy="1143926"/>
            <a:chOff x="11255464" y="3673949"/>
            <a:chExt cx="126634" cy="1143926"/>
          </a:xfrm>
        </p:grpSpPr>
        <p:sp>
          <p:nvSpPr>
            <p:cNvPr id="66" name="矩形 65">
              <a:extLst>
                <a:ext uri="{FF2B5EF4-FFF2-40B4-BE49-F238E27FC236}">
                  <a16:creationId xmlns:a16="http://schemas.microsoft.com/office/drawing/2014/main" id="{22572663-3FD4-4C89-9695-5F127B98AE5B}"/>
                </a:ext>
              </a:extLst>
            </p:cNvPr>
            <p:cNvSpPr/>
            <p:nvPr/>
          </p:nvSpPr>
          <p:spPr>
            <a:xfrm>
              <a:off x="11290300" y="3673949"/>
              <a:ext cx="56962" cy="8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十字形 66">
              <a:extLst>
                <a:ext uri="{FF2B5EF4-FFF2-40B4-BE49-F238E27FC236}">
                  <a16:creationId xmlns:a16="http://schemas.microsoft.com/office/drawing/2014/main" id="{AC381E11-52D0-4293-9130-DCF38AA1D095}"/>
                </a:ext>
              </a:extLst>
            </p:cNvPr>
            <p:cNvSpPr/>
            <p:nvPr/>
          </p:nvSpPr>
          <p:spPr>
            <a:xfrm rot="2700000">
              <a:off x="11255464" y="4691241"/>
              <a:ext cx="126634" cy="126634"/>
            </a:xfrm>
            <a:prstGeom prst="plus">
              <a:avLst>
                <a:gd name="adj" fmla="val 37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3" name="图片 62" descr="图片包含 草, 户外, 天空, 道路&#10;&#10;已生成极高可信度的说明">
            <a:extLst>
              <a:ext uri="{FF2B5EF4-FFF2-40B4-BE49-F238E27FC236}">
                <a16:creationId xmlns:a16="http://schemas.microsoft.com/office/drawing/2014/main" id="{51641117-2EB3-40A5-A106-489EE790513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3030" t="7220" r="6392" b="24847"/>
          <a:stretch/>
        </p:blipFill>
        <p:spPr>
          <a:xfrm>
            <a:off x="4578161" y="2112649"/>
            <a:ext cx="5981538" cy="3364616"/>
          </a:xfrm>
          <a:custGeom>
            <a:avLst/>
            <a:gdLst>
              <a:gd name="connsiteX0" fmla="*/ 0 w 2853788"/>
              <a:gd name="connsiteY0" fmla="*/ 0 h 6850818"/>
              <a:gd name="connsiteX1" fmla="*/ 2853788 w 2853788"/>
              <a:gd name="connsiteY1" fmla="*/ 0 h 6850818"/>
              <a:gd name="connsiteX2" fmla="*/ 2853788 w 2853788"/>
              <a:gd name="connsiteY2" fmla="*/ 6850818 h 6850818"/>
              <a:gd name="connsiteX3" fmla="*/ 0 w 2853788"/>
              <a:gd name="connsiteY3" fmla="*/ 6850818 h 6850818"/>
            </a:gdLst>
            <a:ahLst/>
            <a:cxnLst>
              <a:cxn ang="0">
                <a:pos x="connsiteX0" y="connsiteY0"/>
              </a:cxn>
              <a:cxn ang="0">
                <a:pos x="connsiteX1" y="connsiteY1"/>
              </a:cxn>
              <a:cxn ang="0">
                <a:pos x="connsiteX2" y="connsiteY2"/>
              </a:cxn>
              <a:cxn ang="0">
                <a:pos x="connsiteX3" y="connsiteY3"/>
              </a:cxn>
            </a:cxnLst>
            <a:rect l="l" t="t" r="r" b="b"/>
            <a:pathLst>
              <a:path w="2853788" h="6850818">
                <a:moveTo>
                  <a:pt x="0" y="0"/>
                </a:moveTo>
                <a:lnTo>
                  <a:pt x="2853788" y="0"/>
                </a:lnTo>
                <a:lnTo>
                  <a:pt x="2853788" y="6850818"/>
                </a:lnTo>
                <a:lnTo>
                  <a:pt x="0" y="6850818"/>
                </a:lnTo>
                <a:close/>
              </a:path>
            </a:pathLst>
          </a:custGeom>
          <a:effectLst>
            <a:outerShdw blurRad="177800" dist="241300" dir="8100000" algn="tr" rotWithShape="0">
              <a:prstClr val="black">
                <a:alpha val="30000"/>
              </a:prstClr>
            </a:outerShdw>
          </a:effectLst>
        </p:spPr>
      </p:pic>
      <p:sp>
        <p:nvSpPr>
          <p:cNvPr id="64" name="文本框 63">
            <a:extLst>
              <a:ext uri="{FF2B5EF4-FFF2-40B4-BE49-F238E27FC236}">
                <a16:creationId xmlns:a16="http://schemas.microsoft.com/office/drawing/2014/main" id="{A207AA2C-2865-468B-A83F-927B4430F317}"/>
              </a:ext>
            </a:extLst>
          </p:cNvPr>
          <p:cNvSpPr txBox="1"/>
          <p:nvPr/>
        </p:nvSpPr>
        <p:spPr>
          <a:xfrm>
            <a:off x="10019747" y="1609437"/>
            <a:ext cx="625492"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0</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sp>
        <p:nvSpPr>
          <p:cNvPr id="68" name="文本框 67">
            <a:extLst>
              <a:ext uri="{FF2B5EF4-FFF2-40B4-BE49-F238E27FC236}">
                <a16:creationId xmlns:a16="http://schemas.microsoft.com/office/drawing/2014/main" id="{B5815D20-B316-48CB-BB57-6195466EAF49}"/>
              </a:ext>
            </a:extLst>
          </p:cNvPr>
          <p:cNvSpPr txBox="1"/>
          <p:nvPr/>
        </p:nvSpPr>
        <p:spPr>
          <a:xfrm>
            <a:off x="10488008" y="1609437"/>
            <a:ext cx="494046"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1</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sp>
        <p:nvSpPr>
          <p:cNvPr id="69" name="文本框 68">
            <a:extLst>
              <a:ext uri="{FF2B5EF4-FFF2-40B4-BE49-F238E27FC236}">
                <a16:creationId xmlns:a16="http://schemas.microsoft.com/office/drawing/2014/main" id="{8C29DA0F-5BB4-465A-B435-39B77F10845F}"/>
              </a:ext>
            </a:extLst>
          </p:cNvPr>
          <p:cNvSpPr txBox="1"/>
          <p:nvPr/>
        </p:nvSpPr>
        <p:spPr>
          <a:xfrm>
            <a:off x="645438" y="2662741"/>
            <a:ext cx="2133918" cy="646331"/>
          </a:xfrm>
          <a:prstGeom prst="rect">
            <a:avLst/>
          </a:prstGeom>
          <a:noFill/>
        </p:spPr>
        <p:txBody>
          <a:bodyPr wrap="none" rtlCol="0">
            <a:spAutoFit/>
          </a:bodyPr>
          <a:lstStyle/>
          <a:p>
            <a:r>
              <a:rPr lang="zh-CN" altLang="en-US" sz="3600" spc="200" dirty="0">
                <a:solidFill>
                  <a:schemeClr val="bg1"/>
                </a:solidFill>
                <a:latin typeface="方正姚体" panose="02010601030101010101" pitchFamily="2" charset="-122"/>
                <a:ea typeface="方正姚体" panose="02010601030101010101" pitchFamily="2" charset="-122"/>
              </a:rPr>
              <a:t>研究背景</a:t>
            </a:r>
            <a:endParaRPr lang="zh-CN" altLang="en-US" sz="3600" spc="200" dirty="0">
              <a:solidFill>
                <a:srgbClr val="940A40"/>
              </a:solidFill>
              <a:latin typeface="方正姚体" panose="02010601030101010101" pitchFamily="2" charset="-122"/>
              <a:ea typeface="方正姚体" panose="02010601030101010101" pitchFamily="2" charset="-122"/>
            </a:endParaRPr>
          </a:p>
        </p:txBody>
      </p:sp>
      <p:sp>
        <p:nvSpPr>
          <p:cNvPr id="70" name="文本框 69">
            <a:extLst>
              <a:ext uri="{FF2B5EF4-FFF2-40B4-BE49-F238E27FC236}">
                <a16:creationId xmlns:a16="http://schemas.microsoft.com/office/drawing/2014/main" id="{B34DC35D-F093-4C8F-B205-A45AAF6463D7}"/>
              </a:ext>
            </a:extLst>
          </p:cNvPr>
          <p:cNvSpPr txBox="1"/>
          <p:nvPr/>
        </p:nvSpPr>
        <p:spPr>
          <a:xfrm>
            <a:off x="705420" y="3482500"/>
            <a:ext cx="2973119" cy="307777"/>
          </a:xfrm>
          <a:prstGeom prst="rect">
            <a:avLst/>
          </a:prstGeom>
          <a:noFill/>
        </p:spPr>
        <p:txBody>
          <a:bodyPr wrap="square" rtlCol="0">
            <a:spAutoFit/>
          </a:bodyPr>
          <a:lstStyle/>
          <a:p>
            <a:pPr algn="dist"/>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Research Background</a:t>
            </a:r>
          </a:p>
        </p:txBody>
      </p:sp>
      <p:grpSp>
        <p:nvGrpSpPr>
          <p:cNvPr id="5" name="组合 4">
            <a:extLst>
              <a:ext uri="{FF2B5EF4-FFF2-40B4-BE49-F238E27FC236}">
                <a16:creationId xmlns:a16="http://schemas.microsoft.com/office/drawing/2014/main" id="{8CB16C0F-3BFA-4CB7-AFFA-C7ED4F58DC37}"/>
              </a:ext>
            </a:extLst>
          </p:cNvPr>
          <p:cNvGrpSpPr/>
          <p:nvPr/>
        </p:nvGrpSpPr>
        <p:grpSpPr>
          <a:xfrm>
            <a:off x="4464320" y="5363423"/>
            <a:ext cx="523977" cy="227682"/>
            <a:chOff x="4464320" y="5363423"/>
            <a:chExt cx="523977" cy="227682"/>
          </a:xfrm>
        </p:grpSpPr>
        <p:sp>
          <p:nvSpPr>
            <p:cNvPr id="71" name="椭圆 70">
              <a:extLst>
                <a:ext uri="{FF2B5EF4-FFF2-40B4-BE49-F238E27FC236}">
                  <a16:creationId xmlns:a16="http://schemas.microsoft.com/office/drawing/2014/main" id="{8F2AB5CD-342D-4655-9A07-2B588D311391}"/>
                </a:ext>
              </a:extLst>
            </p:cNvPr>
            <p:cNvSpPr/>
            <p:nvPr/>
          </p:nvSpPr>
          <p:spPr>
            <a:xfrm>
              <a:off x="4805842" y="5386037"/>
              <a:ext cx="182455" cy="182455"/>
            </a:xfrm>
            <a:prstGeom prst="ellipse">
              <a:avLst/>
            </a:prstGeom>
            <a:noFill/>
            <a:ln w="19050">
              <a:solidFill>
                <a:srgbClr val="940A4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23F50F8-5B59-44FA-8671-6632BF6D998C}"/>
                </a:ext>
              </a:extLst>
            </p:cNvPr>
            <p:cNvSpPr/>
            <p:nvPr/>
          </p:nvSpPr>
          <p:spPr>
            <a:xfrm>
              <a:off x="4635081" y="5370809"/>
              <a:ext cx="212911" cy="212911"/>
            </a:xfrm>
            <a:prstGeom prst="ellipse">
              <a:avLst/>
            </a:prstGeom>
            <a:noFill/>
            <a:ln w="19050">
              <a:solidFill>
                <a:srgbClr val="940A4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AF59FDF-723D-457F-926C-0F5D8A1105E9}"/>
                </a:ext>
              </a:extLst>
            </p:cNvPr>
            <p:cNvSpPr/>
            <p:nvPr/>
          </p:nvSpPr>
          <p:spPr>
            <a:xfrm>
              <a:off x="4464320" y="5363423"/>
              <a:ext cx="227682" cy="227682"/>
            </a:xfrm>
            <a:prstGeom prst="ellipse">
              <a:avLst/>
            </a:prstGeom>
            <a:noFill/>
            <a:ln w="19050">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矩形 73">
            <a:extLst>
              <a:ext uri="{FF2B5EF4-FFF2-40B4-BE49-F238E27FC236}">
                <a16:creationId xmlns:a16="http://schemas.microsoft.com/office/drawing/2014/main" id="{EEA8986D-C203-45BB-8410-5C5DEBA679FB}"/>
              </a:ext>
            </a:extLst>
          </p:cNvPr>
          <p:cNvSpPr/>
          <p:nvPr/>
        </p:nvSpPr>
        <p:spPr>
          <a:xfrm rot="5400000">
            <a:off x="4626644" y="1637863"/>
            <a:ext cx="130722" cy="402592"/>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443054-F8DD-433C-BCED-E7D7075EF60E}"/>
              </a:ext>
            </a:extLst>
          </p:cNvPr>
          <p:cNvSpPr/>
          <p:nvPr/>
        </p:nvSpPr>
        <p:spPr>
          <a:xfrm rot="5400000">
            <a:off x="1181330" y="3578099"/>
            <a:ext cx="65361" cy="83658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15270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anim calcmode="lin" valueType="num">
                                      <p:cBhvr>
                                        <p:cTn id="8" dur="500" fill="hold"/>
                                        <p:tgtEl>
                                          <p:spTgt spid="69"/>
                                        </p:tgtEl>
                                        <p:attrNameLst>
                                          <p:attrName>ppt_x</p:attrName>
                                        </p:attrNameLst>
                                      </p:cBhvr>
                                      <p:tavLst>
                                        <p:tav tm="0">
                                          <p:val>
                                            <p:strVal val="#ppt_x"/>
                                          </p:val>
                                        </p:tav>
                                        <p:tav tm="100000">
                                          <p:val>
                                            <p:strVal val="#ppt_x"/>
                                          </p:val>
                                        </p:tav>
                                      </p:tavLst>
                                    </p:anim>
                                    <p:anim calcmode="lin" valueType="num">
                                      <p:cBhvr>
                                        <p:cTn id="9" dur="5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type="lt">
                                    <p:tmPct val="10000"/>
                                  </p:iterate>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anim calcmode="lin" valueType="num">
                                      <p:cBhvr>
                                        <p:cTn id="13" dur="500" fill="hold"/>
                                        <p:tgtEl>
                                          <p:spTgt spid="70"/>
                                        </p:tgtEl>
                                        <p:attrNameLst>
                                          <p:attrName>ppt_x</p:attrName>
                                        </p:attrNameLst>
                                      </p:cBhvr>
                                      <p:tavLst>
                                        <p:tav tm="0">
                                          <p:val>
                                            <p:strVal val="#ppt_x"/>
                                          </p:val>
                                        </p:tav>
                                        <p:tav tm="100000">
                                          <p:val>
                                            <p:strVal val="#ppt_x"/>
                                          </p:val>
                                        </p:tav>
                                      </p:tavLst>
                                    </p:anim>
                                    <p:anim calcmode="lin" valueType="num">
                                      <p:cBhvr>
                                        <p:cTn id="14" dur="500" fill="hold"/>
                                        <p:tgtEl>
                                          <p:spTgt spid="7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75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42" presetClass="entr" presetSubtype="0" fill="hold" grpId="0" nodeType="withEffect">
                                  <p:stCondLst>
                                    <p:cond delay="50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anim calcmode="lin" valueType="num">
                                      <p:cBhvr>
                                        <p:cTn id="21" dur="500" fill="hold"/>
                                        <p:tgtEl>
                                          <p:spTgt spid="64"/>
                                        </p:tgtEl>
                                        <p:attrNameLst>
                                          <p:attrName>ppt_x</p:attrName>
                                        </p:attrNameLst>
                                      </p:cBhvr>
                                      <p:tavLst>
                                        <p:tav tm="0">
                                          <p:val>
                                            <p:strVal val="#ppt_x"/>
                                          </p:val>
                                        </p:tav>
                                        <p:tav tm="100000">
                                          <p:val>
                                            <p:strVal val="#ppt_x"/>
                                          </p:val>
                                        </p:tav>
                                      </p:tavLst>
                                    </p:anim>
                                    <p:anim calcmode="lin" valueType="num">
                                      <p:cBhvr>
                                        <p:cTn id="22" dur="500" fill="hold"/>
                                        <p:tgtEl>
                                          <p:spTgt spid="6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6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anim calcmode="lin" valueType="num">
                                      <p:cBhvr>
                                        <p:cTn id="26" dur="500" fill="hold"/>
                                        <p:tgtEl>
                                          <p:spTgt spid="68"/>
                                        </p:tgtEl>
                                        <p:attrNameLst>
                                          <p:attrName>ppt_x</p:attrName>
                                        </p:attrNameLst>
                                      </p:cBhvr>
                                      <p:tavLst>
                                        <p:tav tm="0">
                                          <p:val>
                                            <p:strVal val="#ppt_x"/>
                                          </p:val>
                                        </p:tav>
                                        <p:tav tm="100000">
                                          <p:val>
                                            <p:strVal val="#ppt_x"/>
                                          </p:val>
                                        </p:tav>
                                      </p:tavLst>
                                    </p:anim>
                                    <p:anim calcmode="lin" valueType="num">
                                      <p:cBhvr>
                                        <p:cTn id="27" dur="500" fill="hold"/>
                                        <p:tgtEl>
                                          <p:spTgt spid="68"/>
                                        </p:tgtEl>
                                        <p:attrNameLst>
                                          <p:attrName>ppt_y</p:attrName>
                                        </p:attrNameLst>
                                      </p:cBhvr>
                                      <p:tavLst>
                                        <p:tav tm="0">
                                          <p:val>
                                            <p:strVal val="#ppt_y+.1"/>
                                          </p:val>
                                        </p:tav>
                                        <p:tav tm="100000">
                                          <p:val>
                                            <p:strVal val="#ppt_y"/>
                                          </p:val>
                                        </p:tav>
                                      </p:tavLst>
                                    </p:anim>
                                  </p:childTnLst>
                                </p:cTn>
                              </p:par>
                              <p:par>
                                <p:cTn id="28" presetID="22" presetClass="entr" presetSubtype="1" fill="hold" nodeType="withEffect">
                                  <p:stCondLst>
                                    <p:cond delay="25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74"/>
                                        </p:tgtEl>
                                        <p:attrNameLst>
                                          <p:attrName>style.visibility</p:attrName>
                                        </p:attrNameLst>
                                      </p:cBhvr>
                                      <p:to>
                                        <p:strVal val="visible"/>
                                      </p:to>
                                    </p:set>
                                    <p:animEffect transition="in" filter="wipe(left)">
                                      <p:cBhvr>
                                        <p:cTn id="33" dur="500"/>
                                        <p:tgtEl>
                                          <p:spTgt spid="74"/>
                                        </p:tgtEl>
                                      </p:cBhvr>
                                    </p:animEffect>
                                  </p:childTnLst>
                                </p:cTn>
                              </p:par>
                              <p:par>
                                <p:cTn id="34" presetID="22" presetClass="entr" presetSubtype="8" fill="hold" nodeType="withEffect">
                                  <p:stCondLst>
                                    <p:cond delay="100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par>
                                <p:cTn id="37" presetID="42" presetClass="entr" presetSubtype="0" fill="hold" nodeType="withEffect">
                                  <p:stCondLst>
                                    <p:cond delay="100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750"/>
                                        <p:tgtEl>
                                          <p:spTgt spid="63"/>
                                        </p:tgtEl>
                                      </p:cBhvr>
                                    </p:animEffect>
                                    <p:anim calcmode="lin" valueType="num">
                                      <p:cBhvr>
                                        <p:cTn id="40" dur="750" fill="hold"/>
                                        <p:tgtEl>
                                          <p:spTgt spid="63"/>
                                        </p:tgtEl>
                                        <p:attrNameLst>
                                          <p:attrName>ppt_x</p:attrName>
                                        </p:attrNameLst>
                                      </p:cBhvr>
                                      <p:tavLst>
                                        <p:tav tm="0">
                                          <p:val>
                                            <p:strVal val="#ppt_x"/>
                                          </p:val>
                                        </p:tav>
                                        <p:tav tm="100000">
                                          <p:val>
                                            <p:strVal val="#ppt_x"/>
                                          </p:val>
                                        </p:tav>
                                      </p:tavLst>
                                    </p:anim>
                                    <p:anim calcmode="lin" valueType="num">
                                      <p:cBhvr>
                                        <p:cTn id="41" dur="75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8" grpId="0"/>
      <p:bldP spid="69" grpId="0"/>
      <p:bldP spid="70" grpId="0"/>
      <p:bldP spid="74" grpId="0" animBg="1"/>
      <p:bldP spid="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C7E4B-EAC8-FDFD-1E87-6290BE3BE31E}"/>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0AFEB400-108A-D7F7-93EB-3E52DF0701C4}"/>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424F846-BB7C-37EE-5177-48EAA771FF07}"/>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a:effectLst/>
                <a:latin typeface="inherit"/>
              </a:rPr>
              <a:t>复杂网络的重要性</a:t>
            </a:r>
            <a:r>
              <a:rPr lang="zh-CN" altLang="en-US" b="0" i="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ECC44651-66AE-6B70-1442-448AB26D4296}"/>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研究背景</a:t>
            </a:r>
          </a:p>
        </p:txBody>
      </p:sp>
      <p:cxnSp>
        <p:nvCxnSpPr>
          <p:cNvPr id="47" name="直接连接符 46">
            <a:extLst>
              <a:ext uri="{FF2B5EF4-FFF2-40B4-BE49-F238E27FC236}">
                <a16:creationId xmlns:a16="http://schemas.microsoft.com/office/drawing/2014/main" id="{3B9B1C17-574F-0B91-B266-142B55B1F873}"/>
              </a:ext>
            </a:extLst>
          </p:cNvPr>
          <p:cNvCxnSpPr/>
          <p:nvPr/>
        </p:nvCxnSpPr>
        <p:spPr>
          <a:xfrm>
            <a:off x="1078030" y="969738"/>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C1EBF558-EDE4-EF3E-0048-0F1D412EF2B8}"/>
              </a:ext>
            </a:extLst>
          </p:cNvPr>
          <p:cNvSpPr txBox="1"/>
          <p:nvPr/>
        </p:nvSpPr>
        <p:spPr>
          <a:xfrm>
            <a:off x="990600" y="4984131"/>
            <a:ext cx="9537124" cy="1477328"/>
          </a:xfrm>
          <a:prstGeom prst="rect">
            <a:avLst/>
          </a:prstGeom>
          <a:noFill/>
        </p:spPr>
        <p:txBody>
          <a:bodyPr wrap="square">
            <a:spAutoFit/>
          </a:bodyPr>
          <a:lstStyle/>
          <a:p>
            <a:r>
              <a:rPr lang="zh-CN" altLang="en-US" dirty="0"/>
              <a:t>复杂网络在自然、技术和社会系统中广泛存在，其结构和动态特性对系统的功能和行为起着关键作用。</a:t>
            </a:r>
            <a:r>
              <a:rPr lang="zh-CN" altLang="en-US" b="0" i="0" dirty="0">
                <a:effectLst/>
                <a:latin typeface="-apple-system"/>
              </a:rPr>
              <a:t>从生物体内的基因调控网络、神经元网络，到社会中的社交网络、经济网络，再到技术领域的互联网、电力网络等。这些系统的一个共同特点是它们都由大量的个体（节点）组成，这些个体之间通过复杂的相互作用（边）形成一个整体。理解这些复杂系统的结构和动态特性对于揭示系统的功能、预测其行为以及设计有效的控制策略至关重要。</a:t>
            </a:r>
            <a:endParaRPr lang="zh-CN" altLang="en-US" dirty="0"/>
          </a:p>
        </p:txBody>
      </p:sp>
      <p:pic>
        <p:nvPicPr>
          <p:cNvPr id="49" name="图片 48">
            <a:extLst>
              <a:ext uri="{FF2B5EF4-FFF2-40B4-BE49-F238E27FC236}">
                <a16:creationId xmlns:a16="http://schemas.microsoft.com/office/drawing/2014/main" id="{FCA850B1-54ED-84EA-0D01-5D93A533BB84}"/>
              </a:ext>
            </a:extLst>
          </p:cNvPr>
          <p:cNvPicPr>
            <a:picLocks noChangeAspect="1"/>
          </p:cNvPicPr>
          <p:nvPr/>
        </p:nvPicPr>
        <p:blipFill>
          <a:blip r:embed="rId2"/>
          <a:stretch>
            <a:fillRect/>
          </a:stretch>
        </p:blipFill>
        <p:spPr>
          <a:xfrm>
            <a:off x="501464" y="1091402"/>
            <a:ext cx="6524588" cy="1779433"/>
          </a:xfrm>
          <a:prstGeom prst="rect">
            <a:avLst/>
          </a:prstGeom>
        </p:spPr>
      </p:pic>
      <p:sp>
        <p:nvSpPr>
          <p:cNvPr id="50" name="文本框 49">
            <a:extLst>
              <a:ext uri="{FF2B5EF4-FFF2-40B4-BE49-F238E27FC236}">
                <a16:creationId xmlns:a16="http://schemas.microsoft.com/office/drawing/2014/main" id="{87C818BC-0C07-B427-23E3-14DBBB6A0E32}"/>
              </a:ext>
            </a:extLst>
          </p:cNvPr>
          <p:cNvSpPr txBox="1"/>
          <p:nvPr/>
        </p:nvSpPr>
        <p:spPr>
          <a:xfrm>
            <a:off x="7527516" y="1981118"/>
            <a:ext cx="3185487" cy="369332"/>
          </a:xfrm>
          <a:prstGeom prst="rect">
            <a:avLst/>
          </a:prstGeom>
          <a:noFill/>
        </p:spPr>
        <p:txBody>
          <a:bodyPr wrap="none" rtlCol="0">
            <a:spAutoFit/>
          </a:bodyPr>
          <a:lstStyle/>
          <a:p>
            <a:r>
              <a:rPr lang="zh-CN" altLang="en-US" b="0" i="0" dirty="0">
                <a:solidFill>
                  <a:srgbClr val="000000"/>
                </a:solidFill>
                <a:effectLst/>
                <a:latin typeface="宋体" panose="02010600030101010101" pitchFamily="2" charset="-122"/>
                <a:ea typeface="宋体" panose="02010600030101010101" pitchFamily="2" charset="-122"/>
              </a:rPr>
              <a:t>柯尼斯堡七桥问题的数学简化</a:t>
            </a:r>
            <a:endParaRPr lang="zh-CN" altLang="en-US" dirty="0"/>
          </a:p>
        </p:txBody>
      </p:sp>
      <p:pic>
        <p:nvPicPr>
          <p:cNvPr id="61" name="图片 60">
            <a:extLst>
              <a:ext uri="{FF2B5EF4-FFF2-40B4-BE49-F238E27FC236}">
                <a16:creationId xmlns:a16="http://schemas.microsoft.com/office/drawing/2014/main" id="{C0E9D805-DC6A-CAC7-A5B1-167CA0D56603}"/>
              </a:ext>
            </a:extLst>
          </p:cNvPr>
          <p:cNvPicPr>
            <a:picLocks noChangeAspect="1"/>
          </p:cNvPicPr>
          <p:nvPr/>
        </p:nvPicPr>
        <p:blipFill>
          <a:blip r:embed="rId3"/>
          <a:stretch>
            <a:fillRect/>
          </a:stretch>
        </p:blipFill>
        <p:spPr>
          <a:xfrm>
            <a:off x="6177264" y="2978607"/>
            <a:ext cx="4642089" cy="1873346"/>
          </a:xfrm>
          <a:prstGeom prst="rect">
            <a:avLst/>
          </a:prstGeom>
        </p:spPr>
      </p:pic>
      <p:pic>
        <p:nvPicPr>
          <p:cNvPr id="62" name="图片 61">
            <a:extLst>
              <a:ext uri="{FF2B5EF4-FFF2-40B4-BE49-F238E27FC236}">
                <a16:creationId xmlns:a16="http://schemas.microsoft.com/office/drawing/2014/main" id="{BAFB4682-0446-A6FE-0FEF-767B97299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63" name="文本框 62">
            <a:extLst>
              <a:ext uri="{FF2B5EF4-FFF2-40B4-BE49-F238E27FC236}">
                <a16:creationId xmlns:a16="http://schemas.microsoft.com/office/drawing/2014/main" id="{403EEE6E-E5FF-487C-C180-776F8534AF2F}"/>
              </a:ext>
            </a:extLst>
          </p:cNvPr>
          <p:cNvSpPr txBox="1"/>
          <p:nvPr/>
        </p:nvSpPr>
        <p:spPr>
          <a:xfrm>
            <a:off x="1478673" y="3765194"/>
            <a:ext cx="4471096" cy="369332"/>
          </a:xfrm>
          <a:prstGeom prst="rect">
            <a:avLst/>
          </a:prstGeom>
          <a:noFill/>
        </p:spPr>
        <p:txBody>
          <a:bodyPr wrap="none" rtlCol="0">
            <a:spAutoFit/>
          </a:bodyPr>
          <a:lstStyle/>
          <a:p>
            <a:r>
              <a:rPr lang="zh-CN" altLang="en-US" dirty="0"/>
              <a:t>由节点产生的内在非线性动力学时间序列</a:t>
            </a:r>
          </a:p>
        </p:txBody>
      </p:sp>
    </p:spTree>
    <p:extLst>
      <p:ext uri="{BB962C8B-B14F-4D97-AF65-F5344CB8AC3E}">
        <p14:creationId xmlns:p14="http://schemas.microsoft.com/office/powerpoint/2010/main" val="372251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9D9479-77D8-4807-A570-A3E865609F3E}"/>
              </a:ext>
            </a:extLst>
          </p:cNvPr>
          <p:cNvPicPr>
            <a:picLocks noChangeAspect="1"/>
          </p:cNvPicPr>
          <p:nvPr/>
        </p:nvPicPr>
        <p:blipFill rotWithShape="1">
          <a:blip r:embed="rId3"/>
          <a:srcRect l="23951" t="19974" r="23951" b="37162"/>
          <a:stretch/>
        </p:blipFill>
        <p:spPr>
          <a:xfrm>
            <a:off x="502112" y="-451692"/>
            <a:ext cx="10984467" cy="8097136"/>
          </a:xfrm>
          <a:prstGeom prst="rect">
            <a:avLst/>
          </a:prstGeom>
        </p:spPr>
      </p:pic>
      <p:pic>
        <p:nvPicPr>
          <p:cNvPr id="62" name="图片 61">
            <a:extLst>
              <a:ext uri="{FF2B5EF4-FFF2-40B4-BE49-F238E27FC236}">
                <a16:creationId xmlns:a16="http://schemas.microsoft.com/office/drawing/2014/main" id="{5E07EC49-8566-463A-A3C7-F687FF025565}"/>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35534" t="5276" r="33175" b="50847"/>
          <a:stretch/>
        </p:blipFill>
        <p:spPr>
          <a:xfrm>
            <a:off x="10979506" y="5959036"/>
            <a:ext cx="428819" cy="428594"/>
          </a:xfrm>
          <a:prstGeom prst="rect">
            <a:avLst/>
          </a:prstGeom>
        </p:spPr>
      </p:pic>
      <p:sp>
        <p:nvSpPr>
          <p:cNvPr id="65" name="L 形 64">
            <a:extLst>
              <a:ext uri="{FF2B5EF4-FFF2-40B4-BE49-F238E27FC236}">
                <a16:creationId xmlns:a16="http://schemas.microsoft.com/office/drawing/2014/main" id="{240C1A01-6C1A-4169-86DA-C0A0ADFEA744}"/>
              </a:ext>
            </a:extLst>
          </p:cNvPr>
          <p:cNvSpPr/>
          <p:nvPr/>
        </p:nvSpPr>
        <p:spPr>
          <a:xfrm rot="10800000">
            <a:off x="10918443" y="709418"/>
            <a:ext cx="428819" cy="428819"/>
          </a:xfrm>
          <a:prstGeom prst="corner">
            <a:avLst>
              <a:gd name="adj1" fmla="val 12728"/>
              <a:gd name="adj2" fmla="val 132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22572663-3FD4-4C89-9695-5F127B98AE5B}"/>
              </a:ext>
            </a:extLst>
          </p:cNvPr>
          <p:cNvSpPr/>
          <p:nvPr/>
        </p:nvSpPr>
        <p:spPr>
          <a:xfrm>
            <a:off x="11290300" y="3673949"/>
            <a:ext cx="56962" cy="8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十字形 66">
            <a:extLst>
              <a:ext uri="{FF2B5EF4-FFF2-40B4-BE49-F238E27FC236}">
                <a16:creationId xmlns:a16="http://schemas.microsoft.com/office/drawing/2014/main" id="{AC381E11-52D0-4293-9130-DCF38AA1D095}"/>
              </a:ext>
            </a:extLst>
          </p:cNvPr>
          <p:cNvSpPr/>
          <p:nvPr/>
        </p:nvSpPr>
        <p:spPr>
          <a:xfrm rot="2700000">
            <a:off x="11255464" y="4691241"/>
            <a:ext cx="126634" cy="126634"/>
          </a:xfrm>
          <a:prstGeom prst="plus">
            <a:avLst>
              <a:gd name="adj" fmla="val 37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descr="图片包含 草, 户外, 天空, 道路&#10;&#10;已生成极高可信度的说明">
            <a:extLst>
              <a:ext uri="{FF2B5EF4-FFF2-40B4-BE49-F238E27FC236}">
                <a16:creationId xmlns:a16="http://schemas.microsoft.com/office/drawing/2014/main" id="{51641117-2EB3-40A5-A106-489EE790513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3030" t="7220" r="6392" b="24847"/>
          <a:stretch/>
        </p:blipFill>
        <p:spPr>
          <a:xfrm>
            <a:off x="4578161" y="2112649"/>
            <a:ext cx="5981538" cy="3364616"/>
          </a:xfrm>
          <a:custGeom>
            <a:avLst/>
            <a:gdLst>
              <a:gd name="connsiteX0" fmla="*/ 0 w 2853788"/>
              <a:gd name="connsiteY0" fmla="*/ 0 h 6850818"/>
              <a:gd name="connsiteX1" fmla="*/ 2853788 w 2853788"/>
              <a:gd name="connsiteY1" fmla="*/ 0 h 6850818"/>
              <a:gd name="connsiteX2" fmla="*/ 2853788 w 2853788"/>
              <a:gd name="connsiteY2" fmla="*/ 6850818 h 6850818"/>
              <a:gd name="connsiteX3" fmla="*/ 0 w 2853788"/>
              <a:gd name="connsiteY3" fmla="*/ 6850818 h 6850818"/>
            </a:gdLst>
            <a:ahLst/>
            <a:cxnLst>
              <a:cxn ang="0">
                <a:pos x="connsiteX0" y="connsiteY0"/>
              </a:cxn>
              <a:cxn ang="0">
                <a:pos x="connsiteX1" y="connsiteY1"/>
              </a:cxn>
              <a:cxn ang="0">
                <a:pos x="connsiteX2" y="connsiteY2"/>
              </a:cxn>
              <a:cxn ang="0">
                <a:pos x="connsiteX3" y="connsiteY3"/>
              </a:cxn>
            </a:cxnLst>
            <a:rect l="l" t="t" r="r" b="b"/>
            <a:pathLst>
              <a:path w="2853788" h="6850818">
                <a:moveTo>
                  <a:pt x="0" y="0"/>
                </a:moveTo>
                <a:lnTo>
                  <a:pt x="2853788" y="0"/>
                </a:lnTo>
                <a:lnTo>
                  <a:pt x="2853788" y="6850818"/>
                </a:lnTo>
                <a:lnTo>
                  <a:pt x="0" y="6850818"/>
                </a:lnTo>
                <a:close/>
              </a:path>
            </a:pathLst>
          </a:custGeom>
          <a:effectLst>
            <a:outerShdw blurRad="177800" dist="241300" dir="8100000" algn="tr" rotWithShape="0">
              <a:prstClr val="black">
                <a:alpha val="30000"/>
              </a:prstClr>
            </a:outerShdw>
          </a:effectLst>
        </p:spPr>
      </p:pic>
      <p:sp>
        <p:nvSpPr>
          <p:cNvPr id="69" name="文本框 68">
            <a:extLst>
              <a:ext uri="{FF2B5EF4-FFF2-40B4-BE49-F238E27FC236}">
                <a16:creationId xmlns:a16="http://schemas.microsoft.com/office/drawing/2014/main" id="{8C29DA0F-5BB4-465A-B435-39B77F10845F}"/>
              </a:ext>
            </a:extLst>
          </p:cNvPr>
          <p:cNvSpPr txBox="1"/>
          <p:nvPr/>
        </p:nvSpPr>
        <p:spPr>
          <a:xfrm>
            <a:off x="645438" y="2662741"/>
            <a:ext cx="2133918" cy="646331"/>
          </a:xfrm>
          <a:prstGeom prst="rect">
            <a:avLst/>
          </a:prstGeom>
          <a:noFill/>
        </p:spPr>
        <p:txBody>
          <a:bodyPr wrap="none" rtlCol="0">
            <a:spAutoFit/>
          </a:bodyPr>
          <a:lstStyle/>
          <a:p>
            <a:r>
              <a:rPr lang="zh-CN" altLang="en-US" sz="3600" spc="200" dirty="0">
                <a:solidFill>
                  <a:schemeClr val="bg1"/>
                </a:solidFill>
                <a:latin typeface="方正姚体" panose="02010601030101010101" pitchFamily="2" charset="-122"/>
                <a:ea typeface="方正姚体" panose="02010601030101010101" pitchFamily="2" charset="-122"/>
              </a:rPr>
              <a:t>研究方法</a:t>
            </a:r>
            <a:endParaRPr lang="zh-CN" altLang="en-US" sz="3600" spc="200" dirty="0">
              <a:solidFill>
                <a:srgbClr val="940A40"/>
              </a:solidFill>
              <a:latin typeface="方正姚体" panose="02010601030101010101" pitchFamily="2" charset="-122"/>
              <a:ea typeface="方正姚体" panose="02010601030101010101" pitchFamily="2" charset="-122"/>
            </a:endParaRPr>
          </a:p>
        </p:txBody>
      </p:sp>
      <p:sp>
        <p:nvSpPr>
          <p:cNvPr id="70" name="文本框 69">
            <a:extLst>
              <a:ext uri="{FF2B5EF4-FFF2-40B4-BE49-F238E27FC236}">
                <a16:creationId xmlns:a16="http://schemas.microsoft.com/office/drawing/2014/main" id="{B34DC35D-F093-4C8F-B205-A45AAF6463D7}"/>
              </a:ext>
            </a:extLst>
          </p:cNvPr>
          <p:cNvSpPr txBox="1"/>
          <p:nvPr/>
        </p:nvSpPr>
        <p:spPr>
          <a:xfrm>
            <a:off x="705420" y="3482500"/>
            <a:ext cx="3056881" cy="307777"/>
          </a:xfrm>
          <a:prstGeom prst="rect">
            <a:avLst/>
          </a:prstGeom>
          <a:noFill/>
        </p:spPr>
        <p:txBody>
          <a:bodyPr wrap="square" rtlCol="0">
            <a:spAutoFit/>
          </a:bodyPr>
          <a:lstStyle/>
          <a:p>
            <a:pPr algn="dist"/>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Research Methods</a:t>
            </a:r>
          </a:p>
        </p:txBody>
      </p:sp>
      <p:sp>
        <p:nvSpPr>
          <p:cNvPr id="74" name="矩形 73">
            <a:extLst>
              <a:ext uri="{FF2B5EF4-FFF2-40B4-BE49-F238E27FC236}">
                <a16:creationId xmlns:a16="http://schemas.microsoft.com/office/drawing/2014/main" id="{EEA8986D-C203-45BB-8410-5C5DEBA679FB}"/>
              </a:ext>
            </a:extLst>
          </p:cNvPr>
          <p:cNvSpPr/>
          <p:nvPr/>
        </p:nvSpPr>
        <p:spPr>
          <a:xfrm rot="5400000">
            <a:off x="4626644" y="1637863"/>
            <a:ext cx="130722" cy="402592"/>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443054-F8DD-433C-BCED-E7D7075EF60E}"/>
              </a:ext>
            </a:extLst>
          </p:cNvPr>
          <p:cNvSpPr/>
          <p:nvPr/>
        </p:nvSpPr>
        <p:spPr>
          <a:xfrm rot="5400000">
            <a:off x="1181330" y="3578099"/>
            <a:ext cx="65361" cy="836580"/>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descr="图片包含 户外, 天空, 草, 建筑物&#10;&#10;自动生成的说明">
            <a:extLst>
              <a:ext uri="{FF2B5EF4-FFF2-40B4-BE49-F238E27FC236}">
                <a16:creationId xmlns:a16="http://schemas.microsoft.com/office/drawing/2014/main" id="{465FCE4C-7A90-4F71-BBA7-F71326AB2D6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1759" t="221" r="1032" b="26875"/>
          <a:stretch/>
        </p:blipFill>
        <p:spPr>
          <a:xfrm>
            <a:off x="4581760" y="2090087"/>
            <a:ext cx="5977939" cy="3362590"/>
          </a:xfrm>
          <a:custGeom>
            <a:avLst/>
            <a:gdLst>
              <a:gd name="connsiteX0" fmla="*/ 0 w 2853788"/>
              <a:gd name="connsiteY0" fmla="*/ 0 h 6858000"/>
              <a:gd name="connsiteX1" fmla="*/ 2853788 w 2853788"/>
              <a:gd name="connsiteY1" fmla="*/ 0 h 6858000"/>
              <a:gd name="connsiteX2" fmla="*/ 2853788 w 2853788"/>
              <a:gd name="connsiteY2" fmla="*/ 6858000 h 6858000"/>
              <a:gd name="connsiteX3" fmla="*/ 0 w 28537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53788" h="6858000">
                <a:moveTo>
                  <a:pt x="0" y="0"/>
                </a:moveTo>
                <a:lnTo>
                  <a:pt x="2853788" y="0"/>
                </a:lnTo>
                <a:lnTo>
                  <a:pt x="2853788" y="6858000"/>
                </a:lnTo>
                <a:lnTo>
                  <a:pt x="0" y="6858000"/>
                </a:lnTo>
                <a:close/>
              </a:path>
            </a:pathLst>
          </a:custGeom>
          <a:effectLst>
            <a:outerShdw blurRad="177800" dist="241300" dir="8100000" algn="tr" rotWithShape="0">
              <a:prstClr val="black">
                <a:alpha val="30000"/>
              </a:prstClr>
            </a:outerShdw>
          </a:effectLst>
        </p:spPr>
      </p:pic>
      <p:sp>
        <p:nvSpPr>
          <p:cNvPr id="64" name="文本框 63">
            <a:extLst>
              <a:ext uri="{FF2B5EF4-FFF2-40B4-BE49-F238E27FC236}">
                <a16:creationId xmlns:a16="http://schemas.microsoft.com/office/drawing/2014/main" id="{A207AA2C-2865-468B-A83F-927B4430F317}"/>
              </a:ext>
            </a:extLst>
          </p:cNvPr>
          <p:cNvSpPr txBox="1"/>
          <p:nvPr/>
        </p:nvSpPr>
        <p:spPr>
          <a:xfrm>
            <a:off x="10019747" y="1609437"/>
            <a:ext cx="625492"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0</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sp>
        <p:nvSpPr>
          <p:cNvPr id="68" name="文本框 67">
            <a:extLst>
              <a:ext uri="{FF2B5EF4-FFF2-40B4-BE49-F238E27FC236}">
                <a16:creationId xmlns:a16="http://schemas.microsoft.com/office/drawing/2014/main" id="{B5815D20-B316-48CB-BB57-6195466EAF49}"/>
              </a:ext>
            </a:extLst>
          </p:cNvPr>
          <p:cNvSpPr txBox="1"/>
          <p:nvPr/>
        </p:nvSpPr>
        <p:spPr>
          <a:xfrm>
            <a:off x="10488008" y="1607411"/>
            <a:ext cx="625492"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2</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sp>
        <p:nvSpPr>
          <p:cNvPr id="71" name="椭圆 70">
            <a:extLst>
              <a:ext uri="{FF2B5EF4-FFF2-40B4-BE49-F238E27FC236}">
                <a16:creationId xmlns:a16="http://schemas.microsoft.com/office/drawing/2014/main" id="{8F2AB5CD-342D-4655-9A07-2B588D311391}"/>
              </a:ext>
            </a:extLst>
          </p:cNvPr>
          <p:cNvSpPr/>
          <p:nvPr/>
        </p:nvSpPr>
        <p:spPr>
          <a:xfrm>
            <a:off x="4805842" y="5386037"/>
            <a:ext cx="182455" cy="182455"/>
          </a:xfrm>
          <a:prstGeom prst="ellipse">
            <a:avLst/>
          </a:prstGeom>
          <a:noFill/>
          <a:ln w="19050">
            <a:solidFill>
              <a:srgbClr val="940A4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23F50F8-5B59-44FA-8671-6632BF6D998C}"/>
              </a:ext>
            </a:extLst>
          </p:cNvPr>
          <p:cNvSpPr/>
          <p:nvPr/>
        </p:nvSpPr>
        <p:spPr>
          <a:xfrm>
            <a:off x="4635081" y="5370809"/>
            <a:ext cx="212911" cy="212911"/>
          </a:xfrm>
          <a:prstGeom prst="ellipse">
            <a:avLst/>
          </a:prstGeom>
          <a:noFill/>
          <a:ln w="19050">
            <a:solidFill>
              <a:srgbClr val="940A4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AF59FDF-723D-457F-926C-0F5D8A1105E9}"/>
              </a:ext>
            </a:extLst>
          </p:cNvPr>
          <p:cNvSpPr/>
          <p:nvPr/>
        </p:nvSpPr>
        <p:spPr>
          <a:xfrm>
            <a:off x="4464320" y="5363423"/>
            <a:ext cx="227682" cy="227682"/>
          </a:xfrm>
          <a:prstGeom prst="ellipse">
            <a:avLst/>
          </a:prstGeom>
          <a:noFill/>
          <a:ln w="19050">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986C400D-A122-4976-B4F4-07EEAEB0EA09}"/>
              </a:ext>
            </a:extLst>
          </p:cNvPr>
          <p:cNvSpPr txBox="1"/>
          <p:nvPr/>
        </p:nvSpPr>
        <p:spPr>
          <a:xfrm>
            <a:off x="10488008" y="1586773"/>
            <a:ext cx="494046" cy="1015663"/>
          </a:xfrm>
          <a:prstGeom prst="rect">
            <a:avLst/>
          </a:prstGeom>
          <a:noFill/>
        </p:spPr>
        <p:txBody>
          <a:bodyPr wrap="none" rtlCol="0">
            <a:spAutoFit/>
          </a:bodyPr>
          <a:lstStyle/>
          <a:p>
            <a:r>
              <a:rPr lang="en-US" altLang="zh-CN"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rPr>
              <a:t>1</a:t>
            </a:r>
            <a:endParaRPr lang="zh-CN" altLang="en-US" sz="6000" dirty="0">
              <a:solidFill>
                <a:schemeClr val="bg1"/>
              </a:solidFill>
              <a:effectLst>
                <a:outerShdw blurRad="50800" dist="76200" dir="8100000" algn="tr" rotWithShape="0">
                  <a:prstClr val="black">
                    <a:alpha val="30000"/>
                  </a:prstClr>
                </a:outerShdw>
              </a:effectLst>
              <a:latin typeface="Yu Gothic UI Semibold" panose="020B0700000000000000" pitchFamily="34" charset="-128"/>
              <a:ea typeface="Yu Gothic UI Semibold" panose="020B0700000000000000" pitchFamily="34" charset="-128"/>
            </a:endParaRPr>
          </a:p>
        </p:txBody>
      </p:sp>
      <p:grpSp>
        <p:nvGrpSpPr>
          <p:cNvPr id="56" name="组合 55">
            <a:extLst>
              <a:ext uri="{FF2B5EF4-FFF2-40B4-BE49-F238E27FC236}">
                <a16:creationId xmlns:a16="http://schemas.microsoft.com/office/drawing/2014/main" id="{5D081029-1558-40C5-8D11-D898933BDD80}"/>
              </a:ext>
            </a:extLst>
          </p:cNvPr>
          <p:cNvGrpSpPr/>
          <p:nvPr/>
        </p:nvGrpSpPr>
        <p:grpSpPr>
          <a:xfrm>
            <a:off x="842965" y="724291"/>
            <a:ext cx="562822" cy="857558"/>
            <a:chOff x="842965" y="724291"/>
            <a:chExt cx="562822" cy="857558"/>
          </a:xfrm>
        </p:grpSpPr>
        <p:grpSp>
          <p:nvGrpSpPr>
            <p:cNvPr id="57" name="组合 56">
              <a:extLst>
                <a:ext uri="{FF2B5EF4-FFF2-40B4-BE49-F238E27FC236}">
                  <a16:creationId xmlns:a16="http://schemas.microsoft.com/office/drawing/2014/main" id="{916C8019-9B19-4590-BE63-6FD3F46D67B6}"/>
                </a:ext>
              </a:extLst>
            </p:cNvPr>
            <p:cNvGrpSpPr/>
            <p:nvPr/>
          </p:nvGrpSpPr>
          <p:grpSpPr>
            <a:xfrm>
              <a:off x="856813" y="724291"/>
              <a:ext cx="548974" cy="857558"/>
              <a:chOff x="856813" y="724291"/>
              <a:chExt cx="548974" cy="857558"/>
            </a:xfrm>
          </p:grpSpPr>
          <p:sp>
            <p:nvSpPr>
              <p:cNvPr id="59" name="椭圆 58">
                <a:extLst>
                  <a:ext uri="{FF2B5EF4-FFF2-40B4-BE49-F238E27FC236}">
                    <a16:creationId xmlns:a16="http://schemas.microsoft.com/office/drawing/2014/main" id="{625D0BB0-627F-4202-B29A-3D8D6A93D94F}"/>
                  </a:ext>
                </a:extLst>
              </p:cNvPr>
              <p:cNvSpPr/>
              <p:nvPr/>
            </p:nvSpPr>
            <p:spPr>
              <a:xfrm>
                <a:off x="1384187" y="74612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FA445D7-EBFD-43FD-B370-962834BF1BD4}"/>
                  </a:ext>
                </a:extLst>
              </p:cNvPr>
              <p:cNvSpPr/>
              <p:nvPr/>
            </p:nvSpPr>
            <p:spPr>
              <a:xfrm>
                <a:off x="1384187" y="82808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6FD1945-904C-437D-9DAD-93BD6074D9F4}"/>
                  </a:ext>
                </a:extLst>
              </p:cNvPr>
              <p:cNvSpPr/>
              <p:nvPr/>
            </p:nvSpPr>
            <p:spPr>
              <a:xfrm>
                <a:off x="1384187" y="91005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BEBE3C9-9523-4FA7-BB43-6FE60802B2D8}"/>
                  </a:ext>
                </a:extLst>
              </p:cNvPr>
              <p:cNvSpPr/>
              <p:nvPr/>
            </p:nvSpPr>
            <p:spPr>
              <a:xfrm>
                <a:off x="1384187" y="99201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7EBE423-564B-44F6-B400-E2AE9A73FAE6}"/>
                  </a:ext>
                </a:extLst>
              </p:cNvPr>
              <p:cNvSpPr/>
              <p:nvPr/>
            </p:nvSpPr>
            <p:spPr>
              <a:xfrm>
                <a:off x="1384187" y="1073980"/>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31122095-5483-4129-9439-DBCCB5E14419}"/>
                  </a:ext>
                </a:extLst>
              </p:cNvPr>
              <p:cNvSpPr/>
              <p:nvPr/>
            </p:nvSpPr>
            <p:spPr>
              <a:xfrm>
                <a:off x="1384187" y="1155945"/>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D489090F-1FF3-4816-8E8F-4A4CF190B328}"/>
                  </a:ext>
                </a:extLst>
              </p:cNvPr>
              <p:cNvSpPr/>
              <p:nvPr/>
            </p:nvSpPr>
            <p:spPr>
              <a:xfrm>
                <a:off x="1384187" y="123271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EC58A380-0534-413B-A8A3-5777F8E2DD71}"/>
                  </a:ext>
                </a:extLst>
              </p:cNvPr>
              <p:cNvSpPr/>
              <p:nvPr/>
            </p:nvSpPr>
            <p:spPr>
              <a:xfrm>
                <a:off x="1384187" y="1314683"/>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E8F16246-8287-4A04-9874-0D24EF378F8F}"/>
                  </a:ext>
                </a:extLst>
              </p:cNvPr>
              <p:cNvSpPr/>
              <p:nvPr/>
            </p:nvSpPr>
            <p:spPr>
              <a:xfrm>
                <a:off x="1384187" y="1396648"/>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1BB02AC1-3012-459E-B9B6-A56ED4B7FFE2}"/>
                  </a:ext>
                </a:extLst>
              </p:cNvPr>
              <p:cNvSpPr/>
              <p:nvPr/>
            </p:nvSpPr>
            <p:spPr>
              <a:xfrm>
                <a:off x="1384187" y="1478284"/>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76942881-6466-40A3-9812-D4D722527E67}"/>
                  </a:ext>
                </a:extLst>
              </p:cNvPr>
              <p:cNvSpPr/>
              <p:nvPr/>
            </p:nvSpPr>
            <p:spPr>
              <a:xfrm>
                <a:off x="138418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FBE03720-6837-4778-935E-2F51A097E6BE}"/>
                  </a:ext>
                </a:extLst>
              </p:cNvPr>
              <p:cNvSpPr/>
              <p:nvPr/>
            </p:nvSpPr>
            <p:spPr>
              <a:xfrm>
                <a:off x="1130109"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245F8995-BEDA-4F1E-9901-F0E178B25285}"/>
                  </a:ext>
                </a:extLst>
              </p:cNvPr>
              <p:cNvSpPr/>
              <p:nvPr/>
            </p:nvSpPr>
            <p:spPr>
              <a:xfrm>
                <a:off x="1214802"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E2E4EB4C-7583-4878-826F-4A0EBE609EA2}"/>
                  </a:ext>
                </a:extLst>
              </p:cNvPr>
              <p:cNvSpPr/>
              <p:nvPr/>
            </p:nvSpPr>
            <p:spPr>
              <a:xfrm>
                <a:off x="1299495"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D5477BE6-6218-49F2-9909-3C22AF784FB6}"/>
                  </a:ext>
                </a:extLst>
              </p:cNvPr>
              <p:cNvSpPr/>
              <p:nvPr/>
            </p:nvSpPr>
            <p:spPr>
              <a:xfrm>
                <a:off x="877134"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CE1FE63C-094A-44FA-B567-7B8CBB6C8CE4}"/>
                  </a:ext>
                </a:extLst>
              </p:cNvPr>
              <p:cNvSpPr/>
              <p:nvPr/>
            </p:nvSpPr>
            <p:spPr>
              <a:xfrm>
                <a:off x="961827"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F72132C5-626A-4899-B72F-91BC2DE4D576}"/>
                  </a:ext>
                </a:extLst>
              </p:cNvPr>
              <p:cNvSpPr/>
              <p:nvPr/>
            </p:nvSpPr>
            <p:spPr>
              <a:xfrm>
                <a:off x="1046520" y="1560249"/>
                <a:ext cx="21600" cy="2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277F0440-0832-4B7F-8B7F-860B0A266341}"/>
                  </a:ext>
                </a:extLst>
              </p:cNvPr>
              <p:cNvGrpSpPr/>
              <p:nvPr/>
            </p:nvGrpSpPr>
            <p:grpSpPr>
              <a:xfrm>
                <a:off x="856813" y="724291"/>
                <a:ext cx="494204" cy="825110"/>
                <a:chOff x="940896" y="724291"/>
                <a:chExt cx="494204" cy="825110"/>
              </a:xfrm>
            </p:grpSpPr>
            <p:sp>
              <p:nvSpPr>
                <p:cNvPr id="93" name="文本框 92">
                  <a:extLst>
                    <a:ext uri="{FF2B5EF4-FFF2-40B4-BE49-F238E27FC236}">
                      <a16:creationId xmlns:a16="http://schemas.microsoft.com/office/drawing/2014/main" id="{356CB8ED-2B87-46CD-B50C-F79CF083DEA1}"/>
                    </a:ext>
                  </a:extLst>
                </p:cNvPr>
                <p:cNvSpPr txBox="1"/>
                <p:nvPr/>
              </p:nvSpPr>
              <p:spPr>
                <a:xfrm>
                  <a:off x="1133446" y="773741"/>
                  <a:ext cx="285836" cy="321370"/>
                </a:xfrm>
                <a:prstGeom prst="rect">
                  <a:avLst/>
                </a:prstGeom>
                <a:noFill/>
              </p:spPr>
              <p:txBody>
                <a:bodyPr wrap="square" rtlCol="0">
                  <a:spAutoFit/>
                </a:bodyPr>
                <a:lstStyle/>
                <a:p>
                  <a:pPr>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Z</a:t>
                  </a:r>
                  <a:endParaRPr lang="zh-CN" altLang="en-US" spc="300" dirty="0">
                    <a:solidFill>
                      <a:schemeClr val="bg1"/>
                    </a:solidFill>
                    <a:latin typeface="Yu Gothic UI Semibold" panose="020B0700000000000000" pitchFamily="34" charset="-128"/>
                    <a:ea typeface="Yu Gothic UI Semibold" panose="020B0700000000000000" pitchFamily="34" charset="-128"/>
                  </a:endParaRPr>
                </a:p>
              </p:txBody>
            </p:sp>
            <p:grpSp>
              <p:nvGrpSpPr>
                <p:cNvPr id="94" name="组合 93">
                  <a:extLst>
                    <a:ext uri="{FF2B5EF4-FFF2-40B4-BE49-F238E27FC236}">
                      <a16:creationId xmlns:a16="http://schemas.microsoft.com/office/drawing/2014/main" id="{F8288A9A-47B4-4CAA-BB2C-393042ABFBC0}"/>
                    </a:ext>
                  </a:extLst>
                </p:cNvPr>
                <p:cNvGrpSpPr/>
                <p:nvPr/>
              </p:nvGrpSpPr>
              <p:grpSpPr>
                <a:xfrm>
                  <a:off x="940896" y="724291"/>
                  <a:ext cx="494204" cy="825110"/>
                  <a:chOff x="940896" y="724291"/>
                  <a:chExt cx="494204" cy="825110"/>
                </a:xfrm>
              </p:grpSpPr>
              <p:sp>
                <p:nvSpPr>
                  <p:cNvPr id="96" name="矩形 95">
                    <a:extLst>
                      <a:ext uri="{FF2B5EF4-FFF2-40B4-BE49-F238E27FC236}">
                        <a16:creationId xmlns:a16="http://schemas.microsoft.com/office/drawing/2014/main" id="{0B68338B-A1BA-4F75-AD7A-0B7F3EB794FB}"/>
                      </a:ext>
                    </a:extLst>
                  </p:cNvPr>
                  <p:cNvSpPr/>
                  <p:nvPr/>
                </p:nvSpPr>
                <p:spPr>
                  <a:xfrm>
                    <a:off x="940896" y="724291"/>
                    <a:ext cx="494204" cy="825110"/>
                  </a:xfrm>
                  <a:prstGeom prst="rect">
                    <a:avLst/>
                  </a:prstGeom>
                  <a:noFill/>
                  <a:ln w="28575">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AB369D6A-3730-47F8-AD80-B5CDBC407F62}"/>
                      </a:ext>
                    </a:extLst>
                  </p:cNvPr>
                  <p:cNvSpPr/>
                  <p:nvPr/>
                </p:nvSpPr>
                <p:spPr>
                  <a:xfrm>
                    <a:off x="940897" y="1047750"/>
                    <a:ext cx="214804" cy="501651"/>
                  </a:xfrm>
                  <a:prstGeom prst="rect">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311DD9AB-FA9E-43A6-86CC-B1F6B94A2792}"/>
                      </a:ext>
                    </a:extLst>
                  </p:cNvPr>
                  <p:cNvSpPr/>
                  <p:nvPr/>
                </p:nvSpPr>
                <p:spPr>
                  <a:xfrm>
                    <a:off x="1181013" y="129861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DE064AC-C7F7-4E93-8089-107023F92B7E}"/>
                      </a:ext>
                    </a:extLst>
                  </p:cNvPr>
                  <p:cNvSpPr/>
                  <p:nvPr/>
                </p:nvSpPr>
                <p:spPr>
                  <a:xfrm>
                    <a:off x="1181013" y="1380577"/>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FFA216CE-D926-4FBB-9065-3B05BE7EEC55}"/>
                      </a:ext>
                    </a:extLst>
                  </p:cNvPr>
                  <p:cNvSpPr/>
                  <p:nvPr/>
                </p:nvSpPr>
                <p:spPr>
                  <a:xfrm>
                    <a:off x="1181013" y="1462542"/>
                    <a:ext cx="45719" cy="45719"/>
                  </a:xfrm>
                  <a:prstGeom prst="ellipse">
                    <a:avLst/>
                  </a:pr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996CBAB3-9C3B-4BB9-945A-2CB76C27E8D7}"/>
                      </a:ext>
                    </a:extLst>
                  </p:cNvPr>
                  <p:cNvSpPr/>
                  <p:nvPr/>
                </p:nvSpPr>
                <p:spPr>
                  <a:xfrm>
                    <a:off x="1262337" y="129861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89746058-FC11-4D45-8889-4127E462464B}"/>
                      </a:ext>
                    </a:extLst>
                  </p:cNvPr>
                  <p:cNvSpPr/>
                  <p:nvPr/>
                </p:nvSpPr>
                <p:spPr>
                  <a:xfrm>
                    <a:off x="1262337" y="1380577"/>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F97E24CC-0F5C-4852-8127-4017BCE9A237}"/>
                      </a:ext>
                    </a:extLst>
                  </p:cNvPr>
                  <p:cNvSpPr/>
                  <p:nvPr/>
                </p:nvSpPr>
                <p:spPr>
                  <a:xfrm>
                    <a:off x="1262337" y="1462542"/>
                    <a:ext cx="45719" cy="45719"/>
                  </a:xfrm>
                  <a:prstGeom prst="ellipse">
                    <a:avLst/>
                  </a:prstGeom>
                  <a:solidFill>
                    <a:srgbClr val="940A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CA59C97E-1B2F-4D98-8CEB-8FA69EE2D496}"/>
                      </a:ext>
                    </a:extLst>
                  </p:cNvPr>
                  <p:cNvSpPr/>
                  <p:nvPr/>
                </p:nvSpPr>
                <p:spPr>
                  <a:xfrm>
                    <a:off x="1335159" y="129861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B3034059-1BAC-4E6B-9D92-BFF7123AC7EA}"/>
                      </a:ext>
                    </a:extLst>
                  </p:cNvPr>
                  <p:cNvSpPr/>
                  <p:nvPr/>
                </p:nvSpPr>
                <p:spPr>
                  <a:xfrm>
                    <a:off x="1335159" y="1380577"/>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99190B16-7BBF-408A-A938-15CBF0ED3E50}"/>
                      </a:ext>
                    </a:extLst>
                  </p:cNvPr>
                  <p:cNvSpPr/>
                  <p:nvPr/>
                </p:nvSpPr>
                <p:spPr>
                  <a:xfrm>
                    <a:off x="1335159" y="1462542"/>
                    <a:ext cx="45719" cy="45719"/>
                  </a:xfrm>
                  <a:prstGeom prst="ellipse">
                    <a:avLst/>
                  </a:prstGeom>
                  <a:solidFill>
                    <a:srgbClr val="940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文本框 94">
                  <a:extLst>
                    <a:ext uri="{FF2B5EF4-FFF2-40B4-BE49-F238E27FC236}">
                      <a16:creationId xmlns:a16="http://schemas.microsoft.com/office/drawing/2014/main" id="{DD9A5795-4B7D-43BC-955C-C3F67C86BB60}"/>
                    </a:ext>
                  </a:extLst>
                </p:cNvPr>
                <p:cNvSpPr txBox="1"/>
                <p:nvPr/>
              </p:nvSpPr>
              <p:spPr>
                <a:xfrm>
                  <a:off x="1125394" y="1013615"/>
                  <a:ext cx="285836" cy="321370"/>
                </a:xfrm>
                <a:prstGeom prst="rect">
                  <a:avLst/>
                </a:prstGeom>
                <a:noFill/>
              </p:spPr>
              <p:txBody>
                <a:bodyPr wrap="square" rtlCol="0">
                  <a:spAutoFit/>
                </a:bodyPr>
                <a:lstStyle/>
                <a:p>
                  <a:pPr>
                    <a:lnSpc>
                      <a:spcPct val="80000"/>
                    </a:lnSpc>
                  </a:pPr>
                  <a:r>
                    <a:rPr lang="en-US" altLang="zh-CN" spc="300" dirty="0">
                      <a:solidFill>
                        <a:schemeClr val="bg1"/>
                      </a:solidFill>
                      <a:latin typeface="Yu Gothic UI Semibold" panose="020B0700000000000000" pitchFamily="34" charset="-128"/>
                      <a:ea typeface="Yu Gothic UI Semibold" panose="020B0700000000000000" pitchFamily="34" charset="-128"/>
                    </a:rPr>
                    <a:t>U</a:t>
                  </a:r>
                  <a:endParaRPr lang="zh-CN" altLang="en-US" spc="300" dirty="0">
                    <a:solidFill>
                      <a:schemeClr val="bg1"/>
                    </a:solidFill>
                    <a:latin typeface="Yu Gothic UI Semibold" panose="020B0700000000000000" pitchFamily="34" charset="-128"/>
                    <a:ea typeface="Yu Gothic UI Semibold" panose="020B0700000000000000" pitchFamily="34" charset="-128"/>
                  </a:endParaRPr>
                </a:p>
              </p:txBody>
            </p:sp>
          </p:grpSp>
        </p:grpSp>
        <p:sp>
          <p:nvSpPr>
            <p:cNvPr id="58" name="文本框 57">
              <a:extLst>
                <a:ext uri="{FF2B5EF4-FFF2-40B4-BE49-F238E27FC236}">
                  <a16:creationId xmlns:a16="http://schemas.microsoft.com/office/drawing/2014/main" id="{4DA8111F-64AF-4B7F-8057-4BA0C0AEE6CE}"/>
                </a:ext>
              </a:extLst>
            </p:cNvPr>
            <p:cNvSpPr txBox="1"/>
            <p:nvPr/>
          </p:nvSpPr>
          <p:spPr>
            <a:xfrm flipH="1">
              <a:off x="842965" y="777922"/>
              <a:ext cx="346456" cy="321370"/>
            </a:xfrm>
            <a:custGeom>
              <a:avLst/>
              <a:gdLst>
                <a:gd name="connsiteX0" fmla="*/ 0 w 346456"/>
                <a:gd name="connsiteY0" fmla="*/ 0 h 318262"/>
                <a:gd name="connsiteX1" fmla="*/ 346456 w 346456"/>
                <a:gd name="connsiteY1" fmla="*/ 0 h 318262"/>
                <a:gd name="connsiteX2" fmla="*/ 346456 w 346456"/>
                <a:gd name="connsiteY2" fmla="*/ 318262 h 318262"/>
                <a:gd name="connsiteX3" fmla="*/ 0 w 346456"/>
                <a:gd name="connsiteY3" fmla="*/ 318262 h 318262"/>
                <a:gd name="connsiteX4" fmla="*/ 0 w 346456"/>
                <a:gd name="connsiteY4" fmla="*/ 0 h 318262"/>
                <a:gd name="connsiteX0" fmla="*/ 0 w 346456"/>
                <a:gd name="connsiteY0" fmla="*/ 0 h 398696"/>
                <a:gd name="connsiteX1" fmla="*/ 346456 w 346456"/>
                <a:gd name="connsiteY1" fmla="*/ 0 h 398696"/>
                <a:gd name="connsiteX2" fmla="*/ 342223 w 346456"/>
                <a:gd name="connsiteY2" fmla="*/ 398696 h 398696"/>
                <a:gd name="connsiteX3" fmla="*/ 0 w 346456"/>
                <a:gd name="connsiteY3" fmla="*/ 318262 h 398696"/>
                <a:gd name="connsiteX4" fmla="*/ 0 w 346456"/>
                <a:gd name="connsiteY4" fmla="*/ 0 h 398696"/>
                <a:gd name="connsiteX0" fmla="*/ 0 w 346456"/>
                <a:gd name="connsiteY0" fmla="*/ 0 h 428329"/>
                <a:gd name="connsiteX1" fmla="*/ 346456 w 346456"/>
                <a:gd name="connsiteY1" fmla="*/ 0 h 428329"/>
                <a:gd name="connsiteX2" fmla="*/ 342223 w 346456"/>
                <a:gd name="connsiteY2" fmla="*/ 398696 h 428329"/>
                <a:gd name="connsiteX3" fmla="*/ 6350 w 346456"/>
                <a:gd name="connsiteY3" fmla="*/ 428329 h 428329"/>
                <a:gd name="connsiteX4" fmla="*/ 0 w 346456"/>
                <a:gd name="connsiteY4" fmla="*/ 0 h 428329"/>
                <a:gd name="connsiteX0" fmla="*/ 0 w 346456"/>
                <a:gd name="connsiteY0" fmla="*/ 0 h 398696"/>
                <a:gd name="connsiteX1" fmla="*/ 346456 w 346456"/>
                <a:gd name="connsiteY1" fmla="*/ 0 h 398696"/>
                <a:gd name="connsiteX2" fmla="*/ 342223 w 346456"/>
                <a:gd name="connsiteY2" fmla="*/ 398696 h 398696"/>
                <a:gd name="connsiteX3" fmla="*/ 33866 w 346456"/>
                <a:gd name="connsiteY3" fmla="*/ 248412 h 398696"/>
                <a:gd name="connsiteX4" fmla="*/ 0 w 346456"/>
                <a:gd name="connsiteY4" fmla="*/ 0 h 398696"/>
                <a:gd name="connsiteX0" fmla="*/ 0 w 346456"/>
                <a:gd name="connsiteY0" fmla="*/ 0 h 288642"/>
                <a:gd name="connsiteX1" fmla="*/ 346456 w 346456"/>
                <a:gd name="connsiteY1" fmla="*/ 0 h 288642"/>
                <a:gd name="connsiteX2" fmla="*/ 324761 w 346456"/>
                <a:gd name="connsiteY2" fmla="*/ 288642 h 288642"/>
                <a:gd name="connsiteX3" fmla="*/ 33866 w 346456"/>
                <a:gd name="connsiteY3" fmla="*/ 248412 h 288642"/>
                <a:gd name="connsiteX4" fmla="*/ 0 w 346456"/>
                <a:gd name="connsiteY4" fmla="*/ 0 h 288642"/>
                <a:gd name="connsiteX0" fmla="*/ 0 w 346456"/>
                <a:gd name="connsiteY0" fmla="*/ 0 h 302028"/>
                <a:gd name="connsiteX1" fmla="*/ 346456 w 346456"/>
                <a:gd name="connsiteY1" fmla="*/ 0 h 302028"/>
                <a:gd name="connsiteX2" fmla="*/ 324761 w 346456"/>
                <a:gd name="connsiteY2" fmla="*/ 288642 h 302028"/>
                <a:gd name="connsiteX3" fmla="*/ 29104 w 346456"/>
                <a:gd name="connsiteY3" fmla="*/ 302028 h 302028"/>
                <a:gd name="connsiteX4" fmla="*/ 0 w 346456"/>
                <a:gd name="connsiteY4" fmla="*/ 0 h 30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56" h="302028">
                  <a:moveTo>
                    <a:pt x="0" y="0"/>
                  </a:moveTo>
                  <a:lnTo>
                    <a:pt x="346456" y="0"/>
                  </a:lnTo>
                  <a:lnTo>
                    <a:pt x="324761" y="288642"/>
                  </a:lnTo>
                  <a:lnTo>
                    <a:pt x="29104" y="302028"/>
                  </a:lnTo>
                  <a:cubicBezTo>
                    <a:pt x="26987" y="159252"/>
                    <a:pt x="2117" y="142776"/>
                    <a:pt x="0" y="0"/>
                  </a:cubicBezTo>
                  <a:close/>
                </a:path>
              </a:pathLst>
            </a:custGeom>
            <a:noFill/>
          </p:spPr>
          <p:txBody>
            <a:bodyPr wrap="square" rtlCol="0">
              <a:spAutoFit/>
            </a:bodyPr>
            <a:lstStyle/>
            <a:p>
              <a:pPr>
                <a:lnSpc>
                  <a:spcPct val="80000"/>
                </a:lnSpc>
              </a:pPr>
              <a:r>
                <a:rPr lang="en-US" altLang="zh-CN" spc="300" dirty="0">
                  <a:solidFill>
                    <a:prstClr val="white"/>
                  </a:solidFill>
                  <a:latin typeface="Yu Gothic UI Semibold" panose="020B0700000000000000" pitchFamily="34" charset="-128"/>
                  <a:ea typeface="Yu Gothic UI Semibold" panose="020B0700000000000000" pitchFamily="34" charset="-128"/>
                </a:rPr>
                <a:t>S</a:t>
              </a:r>
              <a:endParaRPr lang="zh-CN" altLang="en-US" sz="2000" spc="300" dirty="0">
                <a:solidFill>
                  <a:schemeClr val="bg1"/>
                </a:solidFill>
                <a:latin typeface="Yu Gothic UI Semibold" panose="020B0700000000000000" pitchFamily="34" charset="-128"/>
                <a:ea typeface="Yu Gothic UI Semibold" panose="020B0700000000000000" pitchFamily="34" charset="-128"/>
              </a:endParaRPr>
            </a:p>
          </p:txBody>
        </p:sp>
      </p:grpSp>
    </p:spTree>
    <p:custDataLst>
      <p:tags r:id="rId1"/>
    </p:custDataLst>
    <p:extLst>
      <p:ext uri="{BB962C8B-B14F-4D97-AF65-F5344CB8AC3E}">
        <p14:creationId xmlns:p14="http://schemas.microsoft.com/office/powerpoint/2010/main" val="168704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anim calcmode="lin" valueType="num">
                                      <p:cBhvr>
                                        <p:cTn id="8" dur="500" fill="hold"/>
                                        <p:tgtEl>
                                          <p:spTgt spid="69"/>
                                        </p:tgtEl>
                                        <p:attrNameLst>
                                          <p:attrName>ppt_x</p:attrName>
                                        </p:attrNameLst>
                                      </p:cBhvr>
                                      <p:tavLst>
                                        <p:tav tm="0">
                                          <p:val>
                                            <p:strVal val="#ppt_x"/>
                                          </p:val>
                                        </p:tav>
                                        <p:tav tm="100000">
                                          <p:val>
                                            <p:strVal val="#ppt_x"/>
                                          </p:val>
                                        </p:tav>
                                      </p:tavLst>
                                    </p:anim>
                                    <p:anim calcmode="lin" valueType="num">
                                      <p:cBhvr>
                                        <p:cTn id="9" dur="5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type="lt">
                                    <p:tmPct val="10000"/>
                                  </p:iterate>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anim calcmode="lin" valueType="num">
                                      <p:cBhvr>
                                        <p:cTn id="13" dur="500" fill="hold"/>
                                        <p:tgtEl>
                                          <p:spTgt spid="70"/>
                                        </p:tgtEl>
                                        <p:attrNameLst>
                                          <p:attrName>ppt_x</p:attrName>
                                        </p:attrNameLst>
                                      </p:cBhvr>
                                      <p:tavLst>
                                        <p:tav tm="0">
                                          <p:val>
                                            <p:strVal val="#ppt_x"/>
                                          </p:val>
                                        </p:tav>
                                        <p:tav tm="100000">
                                          <p:val>
                                            <p:strVal val="#ppt_x"/>
                                          </p:val>
                                        </p:tav>
                                      </p:tavLst>
                                    </p:anim>
                                    <p:anim calcmode="lin" valueType="num">
                                      <p:cBhvr>
                                        <p:cTn id="14" dur="500" fill="hold"/>
                                        <p:tgtEl>
                                          <p:spTgt spid="7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75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47" presetClass="exit" presetSubtype="0" fill="hold" grpId="0" nodeType="withEffect">
                                  <p:stCondLst>
                                    <p:cond delay="750"/>
                                  </p:stCondLst>
                                  <p:childTnLst>
                                    <p:animEffect transition="out" filter="fade">
                                      <p:cBhvr>
                                        <p:cTn id="19" dur="500"/>
                                        <p:tgtEl>
                                          <p:spTgt spid="54"/>
                                        </p:tgtEl>
                                      </p:cBhvr>
                                    </p:animEffect>
                                    <p:anim calcmode="lin" valueType="num">
                                      <p:cBhvr>
                                        <p:cTn id="20" dur="500"/>
                                        <p:tgtEl>
                                          <p:spTgt spid="54"/>
                                        </p:tgtEl>
                                        <p:attrNameLst>
                                          <p:attrName>ppt_x</p:attrName>
                                        </p:attrNameLst>
                                      </p:cBhvr>
                                      <p:tavLst>
                                        <p:tav tm="0">
                                          <p:val>
                                            <p:strVal val="ppt_x"/>
                                          </p:val>
                                        </p:tav>
                                        <p:tav tm="100000">
                                          <p:val>
                                            <p:strVal val="ppt_x"/>
                                          </p:val>
                                        </p:tav>
                                      </p:tavLst>
                                    </p:anim>
                                    <p:anim calcmode="lin" valueType="num">
                                      <p:cBhvr>
                                        <p:cTn id="21" dur="500"/>
                                        <p:tgtEl>
                                          <p:spTgt spid="54"/>
                                        </p:tgtEl>
                                        <p:attrNameLst>
                                          <p:attrName>ppt_y</p:attrName>
                                        </p:attrNameLst>
                                      </p:cBhvr>
                                      <p:tavLst>
                                        <p:tav tm="0">
                                          <p:val>
                                            <p:strVal val="ppt_y"/>
                                          </p:val>
                                        </p:tav>
                                        <p:tav tm="100000">
                                          <p:val>
                                            <p:strVal val="ppt_y-.1"/>
                                          </p:val>
                                        </p:tav>
                                      </p:tavLst>
                                    </p:anim>
                                    <p:set>
                                      <p:cBhvr>
                                        <p:cTn id="22" dur="1" fill="hold">
                                          <p:stCondLst>
                                            <p:cond delay="499"/>
                                          </p:stCondLst>
                                        </p:cTn>
                                        <p:tgtEl>
                                          <p:spTgt spid="54"/>
                                        </p:tgtEl>
                                        <p:attrNameLst>
                                          <p:attrName>style.visibility</p:attrName>
                                        </p:attrNameLst>
                                      </p:cBhvr>
                                      <p:to>
                                        <p:strVal val="hidden"/>
                                      </p:to>
                                    </p:set>
                                  </p:childTnLst>
                                </p:cTn>
                              </p:par>
                              <p:par>
                                <p:cTn id="23" presetID="47" presetClass="exit" presetSubtype="0" fill="hold" nodeType="withEffect">
                                  <p:stCondLst>
                                    <p:cond delay="1100"/>
                                  </p:stCondLst>
                                  <p:childTnLst>
                                    <p:animEffect transition="out" filter="fade">
                                      <p:cBhvr>
                                        <p:cTn id="24" dur="500"/>
                                        <p:tgtEl>
                                          <p:spTgt spid="63"/>
                                        </p:tgtEl>
                                      </p:cBhvr>
                                    </p:animEffect>
                                    <p:anim calcmode="lin" valueType="num">
                                      <p:cBhvr>
                                        <p:cTn id="25" dur="500"/>
                                        <p:tgtEl>
                                          <p:spTgt spid="63"/>
                                        </p:tgtEl>
                                        <p:attrNameLst>
                                          <p:attrName>ppt_x</p:attrName>
                                        </p:attrNameLst>
                                      </p:cBhvr>
                                      <p:tavLst>
                                        <p:tav tm="0">
                                          <p:val>
                                            <p:strVal val="ppt_x"/>
                                          </p:val>
                                        </p:tav>
                                        <p:tav tm="100000">
                                          <p:val>
                                            <p:strVal val="ppt_x"/>
                                          </p:val>
                                        </p:tav>
                                      </p:tavLst>
                                    </p:anim>
                                    <p:anim calcmode="lin" valueType="num">
                                      <p:cBhvr>
                                        <p:cTn id="26" dur="500"/>
                                        <p:tgtEl>
                                          <p:spTgt spid="63"/>
                                        </p:tgtEl>
                                        <p:attrNameLst>
                                          <p:attrName>ppt_y</p:attrName>
                                        </p:attrNameLst>
                                      </p:cBhvr>
                                      <p:tavLst>
                                        <p:tav tm="0">
                                          <p:val>
                                            <p:strVal val="ppt_y"/>
                                          </p:val>
                                        </p:tav>
                                        <p:tav tm="100000">
                                          <p:val>
                                            <p:strVal val="ppt_y-.1"/>
                                          </p:val>
                                        </p:tav>
                                      </p:tavLst>
                                    </p:anim>
                                    <p:set>
                                      <p:cBhvr>
                                        <p:cTn id="27" dur="1" fill="hold">
                                          <p:stCondLst>
                                            <p:cond delay="499"/>
                                          </p:stCondLst>
                                        </p:cTn>
                                        <p:tgtEl>
                                          <p:spTgt spid="63"/>
                                        </p:tgtEl>
                                        <p:attrNameLst>
                                          <p:attrName>style.visibility</p:attrName>
                                        </p:attrNameLst>
                                      </p:cBhvr>
                                      <p:to>
                                        <p:strVal val="hidden"/>
                                      </p:to>
                                    </p:set>
                                  </p:childTnLst>
                                </p:cTn>
                              </p:par>
                              <p:par>
                                <p:cTn id="28" presetID="8" presetClass="emph" presetSubtype="0" fill="hold" grpId="0" nodeType="withEffect">
                                  <p:stCondLst>
                                    <p:cond delay="1100"/>
                                  </p:stCondLst>
                                  <p:childTnLst>
                                    <p:animRot by="10800000">
                                      <p:cBhvr>
                                        <p:cTn id="29" dur="500" fill="hold"/>
                                        <p:tgtEl>
                                          <p:spTgt spid="67"/>
                                        </p:tgtEl>
                                        <p:attrNameLst>
                                          <p:attrName>r</p:attrName>
                                        </p:attrNameLst>
                                      </p:cBhvr>
                                    </p:animRot>
                                  </p:childTnLst>
                                </p:cTn>
                              </p:par>
                              <p:par>
                                <p:cTn id="30" presetID="42" presetClass="entr" presetSubtype="0" fill="hold" grpId="0" nodeType="withEffect">
                                  <p:stCondLst>
                                    <p:cond delay="12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anim calcmode="lin" valueType="num">
                                      <p:cBhvr>
                                        <p:cTn id="33" dur="500" fill="hold"/>
                                        <p:tgtEl>
                                          <p:spTgt spid="68"/>
                                        </p:tgtEl>
                                        <p:attrNameLst>
                                          <p:attrName>ppt_x</p:attrName>
                                        </p:attrNameLst>
                                      </p:cBhvr>
                                      <p:tavLst>
                                        <p:tav tm="0">
                                          <p:val>
                                            <p:strVal val="#ppt_x"/>
                                          </p:val>
                                        </p:tav>
                                        <p:tav tm="100000">
                                          <p:val>
                                            <p:strVal val="#ppt_x"/>
                                          </p:val>
                                        </p:tav>
                                      </p:tavLst>
                                    </p:anim>
                                    <p:anim calcmode="lin" valueType="num">
                                      <p:cBhvr>
                                        <p:cTn id="34" dur="500" fill="hold"/>
                                        <p:tgtEl>
                                          <p:spTgt spid="6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4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anim calcmode="lin" valueType="num">
                                      <p:cBhvr>
                                        <p:cTn id="38" dur="500" fill="hold"/>
                                        <p:tgtEl>
                                          <p:spTgt spid="53"/>
                                        </p:tgtEl>
                                        <p:attrNameLst>
                                          <p:attrName>ppt_x</p:attrName>
                                        </p:attrNameLst>
                                      </p:cBhvr>
                                      <p:tavLst>
                                        <p:tav tm="0">
                                          <p:val>
                                            <p:strVal val="#ppt_x"/>
                                          </p:val>
                                        </p:tav>
                                        <p:tav tm="100000">
                                          <p:val>
                                            <p:strVal val="#ppt_x"/>
                                          </p:val>
                                        </p:tav>
                                      </p:tavLst>
                                    </p:anim>
                                    <p:anim calcmode="lin" valueType="num">
                                      <p:cBhvr>
                                        <p:cTn id="39"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p:bldP spid="70" grpId="0"/>
      <p:bldP spid="76" grpId="0" animBg="1"/>
      <p:bldP spid="68"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B66E-9B1E-2376-9554-FD96214C43DF}"/>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66D2C176-DEAD-FF8E-09F0-4BB9DA99A332}"/>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6420942-3CF1-5D77-CEB3-64CB7C22BC42}"/>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a:effectLst/>
                <a:latin typeface="inherit"/>
              </a:rPr>
              <a:t>复杂网络的重要性</a:t>
            </a:r>
            <a:r>
              <a:rPr lang="zh-CN" altLang="en-US" b="0" i="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38141EC3-1F14-3516-D87B-1F19881310E5}"/>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4F50DC81-6E2E-D1D6-C1EB-EDFF911573FE}"/>
              </a:ext>
            </a:extLst>
          </p:cNvPr>
          <p:cNvCxnSpPr/>
          <p:nvPr/>
        </p:nvCxnSpPr>
        <p:spPr>
          <a:xfrm>
            <a:off x="1078030" y="969738"/>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2399987B-917D-8CF6-BB83-A4436F688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2" name="文本框 1">
            <a:extLst>
              <a:ext uri="{FF2B5EF4-FFF2-40B4-BE49-F238E27FC236}">
                <a16:creationId xmlns:a16="http://schemas.microsoft.com/office/drawing/2014/main" id="{80DC239F-7946-4BE8-02F8-9658D4245D61}"/>
              </a:ext>
            </a:extLst>
          </p:cNvPr>
          <p:cNvSpPr txBox="1"/>
          <p:nvPr/>
        </p:nvSpPr>
        <p:spPr>
          <a:xfrm>
            <a:off x="1749782" y="1135233"/>
            <a:ext cx="8348474" cy="923330"/>
          </a:xfrm>
          <a:prstGeom prst="rect">
            <a:avLst/>
          </a:prstGeom>
          <a:noFill/>
        </p:spPr>
        <p:txBody>
          <a:bodyPr wrap="square">
            <a:spAutoFit/>
          </a:bodyPr>
          <a:lstStyle/>
          <a:p>
            <a:r>
              <a:rPr lang="zh-CN" altLang="en-US" b="0" i="0" dirty="0">
                <a:solidFill>
                  <a:srgbClr val="060607"/>
                </a:solidFill>
                <a:effectLst/>
                <a:latin typeface="宋体" panose="02010600030101010101" pitchFamily="2" charset="-122"/>
                <a:ea typeface="宋体" panose="02010600030101010101" pitchFamily="2" charset="-122"/>
              </a:rPr>
              <a:t>文章提出了一种基于数据的通用方法，用于重建具有</a:t>
            </a:r>
            <a:r>
              <a:rPr lang="zh-CN" altLang="en-US" b="0" i="0" dirty="0">
                <a:solidFill>
                  <a:srgbClr val="060607"/>
                </a:solidFill>
                <a:effectLst/>
                <a:highlight>
                  <a:srgbClr val="FFFF00"/>
                </a:highlight>
                <a:latin typeface="宋体" panose="02010600030101010101" pitchFamily="2" charset="-122"/>
                <a:ea typeface="宋体" panose="02010600030101010101" pitchFamily="2" charset="-122"/>
              </a:rPr>
              <a:t>二元状态动态</a:t>
            </a:r>
            <a:r>
              <a:rPr lang="zh-CN" altLang="en-US" b="0" i="0" dirty="0">
                <a:solidFill>
                  <a:srgbClr val="060607"/>
                </a:solidFill>
                <a:effectLst/>
                <a:latin typeface="宋体" panose="02010600030101010101" pitchFamily="2" charset="-122"/>
                <a:ea typeface="宋体" panose="02010600030101010101" pitchFamily="2" charset="-122"/>
              </a:rPr>
              <a:t>的复杂网络结构。这种方法不依赖于网络的</a:t>
            </a:r>
            <a:r>
              <a:rPr lang="zh-CN" altLang="en-US" b="0" i="0" dirty="0">
                <a:solidFill>
                  <a:srgbClr val="060607"/>
                </a:solidFill>
                <a:effectLst/>
                <a:highlight>
                  <a:srgbClr val="FFFF00"/>
                </a:highlight>
                <a:latin typeface="宋体" panose="02010600030101010101" pitchFamily="2" charset="-122"/>
                <a:ea typeface="宋体" panose="02010600030101010101" pitchFamily="2" charset="-122"/>
              </a:rPr>
              <a:t>具体动态过程细节</a:t>
            </a:r>
            <a:r>
              <a:rPr lang="zh-CN" altLang="en-US" b="0" i="0" dirty="0">
                <a:solidFill>
                  <a:srgbClr val="060607"/>
                </a:solidFill>
                <a:effectLst/>
                <a:latin typeface="宋体" panose="02010600030101010101" pitchFamily="2" charset="-122"/>
                <a:ea typeface="宋体" panose="02010600030101010101" pitchFamily="2" charset="-122"/>
              </a:rPr>
              <a:t>，而是通过</a:t>
            </a:r>
            <a:r>
              <a:rPr lang="zh-CN" altLang="en-US" b="0" i="0" dirty="0">
                <a:solidFill>
                  <a:srgbClr val="060607"/>
                </a:solidFill>
                <a:effectLst/>
                <a:highlight>
                  <a:srgbClr val="FFFF00"/>
                </a:highlight>
                <a:latin typeface="宋体" panose="02010600030101010101" pitchFamily="2" charset="-122"/>
                <a:ea typeface="宋体" panose="02010600030101010101" pitchFamily="2" charset="-122"/>
              </a:rPr>
              <a:t>线性化处理</a:t>
            </a:r>
            <a:r>
              <a:rPr lang="zh-CN" altLang="en-US" b="0" i="0" dirty="0">
                <a:solidFill>
                  <a:srgbClr val="060607"/>
                </a:solidFill>
                <a:effectLst/>
                <a:latin typeface="宋体" panose="02010600030101010101" pitchFamily="2" charset="-122"/>
                <a:ea typeface="宋体" panose="02010600030101010101" pitchFamily="2" charset="-122"/>
              </a:rPr>
              <a:t>将网络重建问题转化为</a:t>
            </a:r>
            <a:r>
              <a:rPr lang="zh-CN" altLang="en-US" b="0" i="0" dirty="0">
                <a:solidFill>
                  <a:srgbClr val="060607"/>
                </a:solidFill>
                <a:effectLst/>
                <a:highlight>
                  <a:srgbClr val="FFFF00"/>
                </a:highlight>
                <a:latin typeface="宋体" panose="02010600030101010101" pitchFamily="2" charset="-122"/>
                <a:ea typeface="宋体" panose="02010600030101010101" pitchFamily="2" charset="-122"/>
              </a:rPr>
              <a:t>稀疏信号重建问题</a:t>
            </a:r>
            <a:r>
              <a:rPr lang="zh-CN" altLang="en-US" b="0" i="0" dirty="0">
                <a:solidFill>
                  <a:srgbClr val="060607"/>
                </a:solidFill>
                <a:effectLst/>
                <a:latin typeface="宋体" panose="02010600030101010101" pitchFamily="2" charset="-122"/>
                <a:ea typeface="宋体" panose="02010600030101010101" pitchFamily="2" charset="-122"/>
              </a:rPr>
              <a:t>，并利用凸优化技术来解决。</a:t>
            </a:r>
            <a:endParaRPr lang="zh-CN" altLang="en-US" dirty="0">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3CABAA06-5537-846C-8094-0D4C2A4ACCEE}"/>
              </a:ext>
            </a:extLst>
          </p:cNvPr>
          <p:cNvPicPr>
            <a:picLocks noChangeAspect="1"/>
          </p:cNvPicPr>
          <p:nvPr/>
        </p:nvPicPr>
        <p:blipFill>
          <a:blip r:embed="rId4"/>
          <a:stretch>
            <a:fillRect/>
          </a:stretch>
        </p:blipFill>
        <p:spPr>
          <a:xfrm>
            <a:off x="309994" y="2152065"/>
            <a:ext cx="4303845" cy="3001970"/>
          </a:xfrm>
          <a:prstGeom prst="rect">
            <a:avLst/>
          </a:prstGeom>
        </p:spPr>
      </p:pic>
      <p:sp>
        <p:nvSpPr>
          <p:cNvPr id="9" name="箭头: 虚尾 8">
            <a:extLst>
              <a:ext uri="{FF2B5EF4-FFF2-40B4-BE49-F238E27FC236}">
                <a16:creationId xmlns:a16="http://schemas.microsoft.com/office/drawing/2014/main" id="{EBF78AE2-E91A-2706-FEAA-9147A2F6F5EB}"/>
              </a:ext>
            </a:extLst>
          </p:cNvPr>
          <p:cNvSpPr/>
          <p:nvPr/>
        </p:nvSpPr>
        <p:spPr>
          <a:xfrm>
            <a:off x="5147889" y="3207651"/>
            <a:ext cx="1350571" cy="1068019"/>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59980254-D565-D364-AC39-1B5288DCAD1F}"/>
              </a:ext>
            </a:extLst>
          </p:cNvPr>
          <p:cNvPicPr>
            <a:picLocks noChangeAspect="1"/>
          </p:cNvPicPr>
          <p:nvPr/>
        </p:nvPicPr>
        <p:blipFill>
          <a:blip r:embed="rId5"/>
          <a:stretch>
            <a:fillRect/>
          </a:stretch>
        </p:blipFill>
        <p:spPr>
          <a:xfrm>
            <a:off x="6962035" y="2404961"/>
            <a:ext cx="4297067" cy="2314604"/>
          </a:xfrm>
          <a:prstGeom prst="rect">
            <a:avLst/>
          </a:prstGeom>
        </p:spPr>
      </p:pic>
      <p:sp>
        <p:nvSpPr>
          <p:cNvPr id="11" name="文本框 10">
            <a:extLst>
              <a:ext uri="{FF2B5EF4-FFF2-40B4-BE49-F238E27FC236}">
                <a16:creationId xmlns:a16="http://schemas.microsoft.com/office/drawing/2014/main" id="{C47173CF-B55D-50D8-EDE9-4157F4E42475}"/>
              </a:ext>
            </a:extLst>
          </p:cNvPr>
          <p:cNvSpPr txBox="1"/>
          <p:nvPr/>
        </p:nvSpPr>
        <p:spPr>
          <a:xfrm>
            <a:off x="500451" y="5780246"/>
            <a:ext cx="10645445" cy="923330"/>
          </a:xfrm>
          <a:prstGeom prst="rect">
            <a:avLst/>
          </a:prstGeom>
          <a:noFill/>
        </p:spPr>
        <p:txBody>
          <a:bodyPr wrap="square">
            <a:spAutoFit/>
          </a:bodyPr>
          <a:lstStyle/>
          <a:p>
            <a:r>
              <a:rPr lang="zh-CN" altLang="en-US" dirty="0">
                <a:solidFill>
                  <a:srgbClr val="060607"/>
                </a:solidFill>
                <a:latin typeface="-apple-system"/>
              </a:rPr>
              <a:t>由这种</a:t>
            </a:r>
            <a:r>
              <a:rPr lang="zh-CN" altLang="en-US" b="0" i="0" dirty="0">
                <a:solidFill>
                  <a:srgbClr val="060607"/>
                </a:solidFill>
                <a:effectLst/>
                <a:latin typeface="-apple-system"/>
              </a:rPr>
              <a:t>具有二元状态动态的单元组成的复杂网络系统，每个单元可以处于两种可能的状态之一，例如在神经网络和基因调控网络中处于活跃或非活跃状态，在承载进化博弈动态的网络中处于合作或背叛状态，在社会和技术网络上的传染病传播中处于易感或感染状态，以及在社会群体中存在两种竞争性观点等。</a:t>
            </a:r>
            <a:endParaRPr lang="zh-CN" altLang="en-US" dirty="0"/>
          </a:p>
        </p:txBody>
      </p:sp>
      <p:sp>
        <p:nvSpPr>
          <p:cNvPr id="20" name="文本框 19">
            <a:extLst>
              <a:ext uri="{FF2B5EF4-FFF2-40B4-BE49-F238E27FC236}">
                <a16:creationId xmlns:a16="http://schemas.microsoft.com/office/drawing/2014/main" id="{E6E3CC2A-F99E-4D12-3647-7A24E01F2353}"/>
              </a:ext>
            </a:extLst>
          </p:cNvPr>
          <p:cNvSpPr txBox="1"/>
          <p:nvPr/>
        </p:nvSpPr>
        <p:spPr>
          <a:xfrm>
            <a:off x="5179723" y="352167"/>
            <a:ext cx="1832553" cy="584775"/>
          </a:xfrm>
          <a:prstGeom prst="rect">
            <a:avLst/>
          </a:prstGeom>
          <a:noFill/>
        </p:spPr>
        <p:txBody>
          <a:bodyPr wrap="none" rtlCol="0">
            <a:spAutoFit/>
          </a:bodyPr>
          <a:lstStyle/>
          <a:p>
            <a:r>
              <a:rPr lang="zh-CN" altLang="en-US" sz="3200" b="1" dirty="0">
                <a:latin typeface="宋体" panose="02010600030101010101" pitchFamily="2" charset="-122"/>
                <a:ea typeface="宋体" panose="02010600030101010101" pitchFamily="2" charset="-122"/>
              </a:rPr>
              <a:t>问题描述</a:t>
            </a:r>
          </a:p>
        </p:txBody>
      </p:sp>
    </p:spTree>
    <p:extLst>
      <p:ext uri="{BB962C8B-B14F-4D97-AF65-F5344CB8AC3E}">
        <p14:creationId xmlns:p14="http://schemas.microsoft.com/office/powerpoint/2010/main" val="385237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C9D14-3010-FF70-5E1E-A984CCFB87E2}"/>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21CC49C8-96A3-DDD5-5D6F-96A7E89E9A02}"/>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B056AA6-13D8-DAB8-F0E7-C9C6614B21BE}"/>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E67CA865-8AB6-A2C4-CCEC-F0FB558E64EE}"/>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9725ED65-B957-BD14-F3E4-0589D3D43089}"/>
              </a:ext>
            </a:extLst>
          </p:cNvPr>
          <p:cNvCxnSpPr/>
          <p:nvPr/>
        </p:nvCxnSpPr>
        <p:spPr>
          <a:xfrm>
            <a:off x="1078030" y="969738"/>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73C9381-43C2-4E06-DE16-B50E995DF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15" name="文本框 14">
            <a:extLst>
              <a:ext uri="{FF2B5EF4-FFF2-40B4-BE49-F238E27FC236}">
                <a16:creationId xmlns:a16="http://schemas.microsoft.com/office/drawing/2014/main" id="{7259C338-A903-0D8A-7605-CA4696239C13}"/>
              </a:ext>
            </a:extLst>
          </p:cNvPr>
          <p:cNvSpPr txBox="1"/>
          <p:nvPr/>
        </p:nvSpPr>
        <p:spPr>
          <a:xfrm>
            <a:off x="1981144" y="1085880"/>
            <a:ext cx="8326526" cy="923330"/>
          </a:xfrm>
          <a:prstGeom prst="rect">
            <a:avLst/>
          </a:prstGeom>
          <a:noFill/>
        </p:spPr>
        <p:txBody>
          <a:bodyPr wrap="square">
            <a:spAutoFit/>
          </a:bodyPr>
          <a:lstStyle/>
          <a:p>
            <a:r>
              <a:rPr lang="zh-CN" altLang="en-US" b="0" i="0" dirty="0">
                <a:solidFill>
                  <a:srgbClr val="060607"/>
                </a:solidFill>
                <a:effectLst/>
                <a:latin typeface="-apple-system"/>
              </a:rPr>
              <a:t>重建具有二元状态动态的复杂网络的问题极具挑战性，因为</a:t>
            </a:r>
            <a:r>
              <a:rPr lang="zh-CN" altLang="en-US" b="0" i="0" dirty="0">
                <a:solidFill>
                  <a:srgbClr val="060607"/>
                </a:solidFill>
                <a:effectLst/>
                <a:highlight>
                  <a:srgbClr val="FFFF00"/>
                </a:highlight>
                <a:latin typeface="-apple-system"/>
              </a:rPr>
              <a:t>节点的状态变化概率</a:t>
            </a:r>
            <a:r>
              <a:rPr lang="zh-CN" altLang="en-US" b="0" i="0" dirty="0">
                <a:solidFill>
                  <a:srgbClr val="060607"/>
                </a:solidFill>
                <a:effectLst/>
                <a:latin typeface="-apple-system"/>
              </a:rPr>
              <a:t>取决于其邻居的状态，这在不同系统中可能遵循</a:t>
            </a:r>
            <a:r>
              <a:rPr lang="zh-CN" altLang="en-US" b="0" i="0" dirty="0">
                <a:solidFill>
                  <a:srgbClr val="060607"/>
                </a:solidFill>
                <a:effectLst/>
                <a:highlight>
                  <a:srgbClr val="FFFF00"/>
                </a:highlight>
                <a:latin typeface="-apple-system"/>
              </a:rPr>
              <a:t>线性、非线性、分段或随机函数</a:t>
            </a:r>
            <a:r>
              <a:rPr lang="zh-CN" altLang="en-US" b="0" i="0" dirty="0">
                <a:solidFill>
                  <a:srgbClr val="060607"/>
                </a:solidFill>
                <a:effectLst/>
                <a:latin typeface="-apple-system"/>
              </a:rPr>
              <a:t>。如果控制状态变化概率的函数未知，那么在解决重建问题时将面临巨大的困难。</a:t>
            </a:r>
            <a:endParaRPr lang="en-US" altLang="zh-CN" b="0" i="0" dirty="0">
              <a:solidFill>
                <a:srgbClr val="060607"/>
              </a:solidFill>
              <a:effectLst/>
              <a:latin typeface="-apple-system"/>
            </a:endParaRPr>
          </a:p>
        </p:txBody>
      </p:sp>
      <p:pic>
        <p:nvPicPr>
          <p:cNvPr id="16" name="图片 15">
            <a:extLst>
              <a:ext uri="{FF2B5EF4-FFF2-40B4-BE49-F238E27FC236}">
                <a16:creationId xmlns:a16="http://schemas.microsoft.com/office/drawing/2014/main" id="{13629A5F-4BEB-66B1-0315-2B3B4745B422}"/>
              </a:ext>
            </a:extLst>
          </p:cNvPr>
          <p:cNvPicPr>
            <a:picLocks noChangeAspect="1"/>
          </p:cNvPicPr>
          <p:nvPr/>
        </p:nvPicPr>
        <p:blipFill>
          <a:blip r:embed="rId3"/>
          <a:stretch>
            <a:fillRect/>
          </a:stretch>
        </p:blipFill>
        <p:spPr>
          <a:xfrm>
            <a:off x="776936" y="2221798"/>
            <a:ext cx="5855494" cy="4209972"/>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D3DD9BD-0870-7808-0FF8-C0AD3EF9D65D}"/>
                  </a:ext>
                </a:extLst>
              </p:cNvPr>
              <p:cNvSpPr txBox="1"/>
              <p:nvPr/>
            </p:nvSpPr>
            <p:spPr>
              <a:xfrm>
                <a:off x="7896340" y="2618624"/>
                <a:ext cx="3362762" cy="1708160"/>
              </a:xfrm>
              <a:prstGeom prst="rect">
                <a:avLst/>
              </a:prstGeom>
              <a:noFill/>
            </p:spPr>
            <p:txBody>
              <a:bodyPr wrap="square">
                <a:spAutoFit/>
              </a:bodyPr>
              <a:lstStyle/>
              <a:p>
                <a:pPr algn="l" fontAlgn="base">
                  <a:lnSpc>
                    <a:spcPts val="1800"/>
                  </a:lnSpc>
                </a:pPr>
                <a14:m>
                  <m:oMath xmlns:m="http://schemas.openxmlformats.org/officeDocument/2006/math">
                    <m:r>
                      <a:rPr lang="en-US" altLang="zh-CN"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𝐹</m:t>
                    </m:r>
                    <m:r>
                      <a:rPr lang="zh-CN" altLang="en-US"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𝑚</m:t>
                    </m:r>
                    <m:r>
                      <a:rPr lang="zh-CN" altLang="en-US"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𝑘</m:t>
                    </m:r>
                    <m:r>
                      <a:rPr lang="zh-CN" altLang="en-US"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m:t>
                    </m:r>
                  </m:oMath>
                </a14:m>
                <a:r>
                  <a:rPr lang="zh-CN" altLang="en-US" b="0" i="0" dirty="0">
                    <a:solidFill>
                      <a:srgbClr val="060607"/>
                    </a:solidFill>
                    <a:effectLst/>
                    <a:latin typeface="宋体" panose="02010600030101010101" pitchFamily="2" charset="-122"/>
                    <a:ea typeface="宋体" panose="02010600030101010101" pitchFamily="2" charset="-122"/>
                  </a:rPr>
                  <a:t>表示节点从状态</a:t>
                </a:r>
                <a14:m>
                  <m:oMath xmlns:m="http://schemas.openxmlformats.org/officeDocument/2006/math">
                    <m:r>
                      <a:rPr lang="en-US" altLang="zh-CN" b="0" i="1" dirty="0" smtClean="0">
                        <a:solidFill>
                          <a:srgbClr val="060607"/>
                        </a:solidFill>
                        <a:effectLst/>
                        <a:latin typeface="Cambria Math" panose="02040503050406030204" pitchFamily="18" charset="0"/>
                        <a:ea typeface="宋体" panose="02010600030101010101" pitchFamily="2" charset="-122"/>
                      </a:rPr>
                      <m:t>0</m:t>
                    </m:r>
                  </m:oMath>
                </a14:m>
                <a:r>
                  <a:rPr lang="zh-CN" altLang="en-US" b="0" i="0" dirty="0">
                    <a:solidFill>
                      <a:srgbClr val="060607"/>
                    </a:solidFill>
                    <a:effectLst/>
                    <a:latin typeface="宋体" panose="02010600030101010101" pitchFamily="2" charset="-122"/>
                    <a:ea typeface="宋体" panose="02010600030101010101" pitchFamily="2" charset="-122"/>
                  </a:rPr>
                  <a:t>变为</a:t>
                </a:r>
                <a14:m>
                  <m:oMath xmlns:m="http://schemas.openxmlformats.org/officeDocument/2006/math">
                    <m:r>
                      <a:rPr lang="en-US" altLang="zh-CN" b="0" i="1" dirty="0" smtClean="0">
                        <a:solidFill>
                          <a:srgbClr val="060607"/>
                        </a:solidFill>
                        <a:effectLst/>
                        <a:latin typeface="Cambria Math" panose="02040503050406030204" pitchFamily="18" charset="0"/>
                        <a:ea typeface="宋体" panose="02010600030101010101" pitchFamily="2" charset="-122"/>
                      </a:rPr>
                      <m:t>1</m:t>
                    </m:r>
                  </m:oMath>
                </a14:m>
                <a:r>
                  <a:rPr lang="zh-CN" altLang="en-US" b="0" i="0" dirty="0">
                    <a:solidFill>
                      <a:srgbClr val="060607"/>
                    </a:solidFill>
                    <a:effectLst/>
                    <a:latin typeface="宋体" panose="02010600030101010101" pitchFamily="2" charset="-122"/>
                    <a:ea typeface="宋体" panose="02010600030101010101" pitchFamily="2" charset="-122"/>
                  </a:rPr>
                  <a:t>的概率；</a:t>
                </a:r>
                <a:endParaRPr lang="en-US" altLang="zh-CN" b="0" i="0" dirty="0">
                  <a:solidFill>
                    <a:srgbClr val="060607"/>
                  </a:solidFill>
                  <a:effectLst/>
                  <a:latin typeface="宋体" panose="02010600030101010101" pitchFamily="2" charset="-122"/>
                  <a:ea typeface="宋体" panose="02010600030101010101" pitchFamily="2" charset="-122"/>
                </a:endParaRPr>
              </a:p>
              <a:p>
                <a:pPr algn="l" fontAlgn="base">
                  <a:lnSpc>
                    <a:spcPts val="1800"/>
                  </a:lnSpc>
                </a:pPr>
                <a14:m>
                  <m:oMath xmlns:m="http://schemas.openxmlformats.org/officeDocument/2006/math">
                    <m:r>
                      <a:rPr lang="en-US" altLang="zh-CN"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𝑅</m:t>
                    </m:r>
                    <m:r>
                      <a:rPr lang="zh-CN" altLang="en-US"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𝑚</m:t>
                    </m:r>
                    <m:r>
                      <a:rPr lang="zh-CN" altLang="en-US"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𝑘</m:t>
                    </m:r>
                    <m:r>
                      <a:rPr lang="zh-CN" altLang="en-US"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m:t>
                    </m:r>
                  </m:oMath>
                </a14:m>
                <a:r>
                  <a:rPr lang="zh-CN" altLang="en-US" b="0" i="0" dirty="0">
                    <a:solidFill>
                      <a:srgbClr val="060607"/>
                    </a:solidFill>
                    <a:effectLst/>
                    <a:latin typeface="宋体" panose="02010600030101010101" pitchFamily="2" charset="-122"/>
                    <a:ea typeface="宋体" panose="02010600030101010101" pitchFamily="2" charset="-122"/>
                  </a:rPr>
                  <a:t>表示从状态</a:t>
                </a:r>
                <a14:m>
                  <m:oMath xmlns:m="http://schemas.openxmlformats.org/officeDocument/2006/math">
                    <m:r>
                      <a:rPr lang="en-US" altLang="zh-CN" b="0" i="1" dirty="0" smtClean="0">
                        <a:solidFill>
                          <a:srgbClr val="060607"/>
                        </a:solidFill>
                        <a:effectLst/>
                        <a:latin typeface="Cambria Math" panose="02040503050406030204" pitchFamily="18" charset="0"/>
                        <a:ea typeface="宋体" panose="02010600030101010101" pitchFamily="2" charset="-122"/>
                      </a:rPr>
                      <m:t>1</m:t>
                    </m:r>
                  </m:oMath>
                </a14:m>
                <a:r>
                  <a:rPr lang="zh-CN" altLang="en-US" b="0" i="0" dirty="0">
                    <a:solidFill>
                      <a:srgbClr val="060607"/>
                    </a:solidFill>
                    <a:effectLst/>
                    <a:latin typeface="宋体" panose="02010600030101010101" pitchFamily="2" charset="-122"/>
                    <a:ea typeface="宋体" panose="02010600030101010101" pitchFamily="2" charset="-122"/>
                  </a:rPr>
                  <a:t>变为</a:t>
                </a:r>
                <a14:m>
                  <m:oMath xmlns:m="http://schemas.openxmlformats.org/officeDocument/2006/math">
                    <m:r>
                      <a:rPr lang="en-US" altLang="zh-CN" b="0" i="1" dirty="0" smtClean="0">
                        <a:solidFill>
                          <a:srgbClr val="060607"/>
                        </a:solidFill>
                        <a:effectLst/>
                        <a:latin typeface="Cambria Math" panose="02040503050406030204" pitchFamily="18" charset="0"/>
                        <a:ea typeface="宋体" panose="02010600030101010101" pitchFamily="2" charset="-122"/>
                      </a:rPr>
                      <m:t>0</m:t>
                    </m:r>
                  </m:oMath>
                </a14:m>
                <a:r>
                  <a:rPr lang="zh-CN" altLang="en-US" b="0" i="0" dirty="0">
                    <a:solidFill>
                      <a:srgbClr val="060607"/>
                    </a:solidFill>
                    <a:effectLst/>
                    <a:latin typeface="宋体" panose="02010600030101010101" pitchFamily="2" charset="-122"/>
                    <a:ea typeface="宋体" panose="02010600030101010101" pitchFamily="2" charset="-122"/>
                  </a:rPr>
                  <a:t>的概率。</a:t>
                </a:r>
                <a:endParaRPr lang="en-US" altLang="zh-CN" dirty="0">
                  <a:solidFill>
                    <a:srgbClr val="060607"/>
                  </a:solidFill>
                  <a:latin typeface="宋体" panose="02010600030101010101" pitchFamily="2" charset="-122"/>
                  <a:ea typeface="宋体" panose="02010600030101010101" pitchFamily="2" charset="-122"/>
                </a:endParaRPr>
              </a:p>
              <a:p>
                <a:pPr algn="l" fontAlgn="base">
                  <a:lnSpc>
                    <a:spcPts val="1800"/>
                  </a:lnSpc>
                </a:pPr>
                <a:endParaRPr lang="zh-CN" altLang="en-US" b="0" i="0" dirty="0">
                  <a:solidFill>
                    <a:srgbClr val="060607"/>
                  </a:solidFill>
                  <a:effectLst/>
                  <a:latin typeface="宋体" panose="02010600030101010101" pitchFamily="2" charset="-122"/>
                  <a:ea typeface="宋体" panose="02010600030101010101" pitchFamily="2" charset="-122"/>
                </a:endParaRPr>
              </a:p>
              <a:p>
                <a:pPr algn="l" fontAlgn="base">
                  <a:lnSpc>
                    <a:spcPts val="1800"/>
                  </a:lnSpc>
                </a:pPr>
                <a14:m>
                  <m:oMath xmlns:m="http://schemas.openxmlformats.org/officeDocument/2006/math">
                    <m:r>
                      <a:rPr lang="en-US" altLang="zh-CN"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𝑘</m:t>
                    </m:r>
                    <m:r>
                      <a:rPr lang="zh-CN" altLang="en-US" b="0" i="1" dirty="0" smtClean="0">
                        <a:solidFill>
                          <a:srgbClr val="060607"/>
                        </a:solidFill>
                        <a:effectLst/>
                        <a:latin typeface="Cambria Math" panose="02040503050406030204" pitchFamily="18" charset="0"/>
                        <a:ea typeface="宋体" panose="02010600030101010101" pitchFamily="2" charset="-122"/>
                      </a:rPr>
                      <m:t> </m:t>
                    </m:r>
                  </m:oMath>
                </a14:m>
                <a:r>
                  <a:rPr lang="zh-CN" altLang="en-US" b="0" i="0" dirty="0">
                    <a:solidFill>
                      <a:srgbClr val="060607"/>
                    </a:solidFill>
                    <a:effectLst/>
                    <a:latin typeface="宋体" panose="02010600030101010101" pitchFamily="2" charset="-122"/>
                    <a:ea typeface="宋体" panose="02010600030101010101" pitchFamily="2" charset="-122"/>
                  </a:rPr>
                  <a:t>是节点的度，</a:t>
                </a:r>
                <a14:m>
                  <m:oMath xmlns:m="http://schemas.openxmlformats.org/officeDocument/2006/math">
                    <m:r>
                      <a:rPr lang="en-US" altLang="zh-CN" b="0" i="1" dirty="0" smtClean="0">
                        <a:solidFill>
                          <a:srgbClr val="060607"/>
                        </a:solidFill>
                        <a:effectLst/>
                        <a:latin typeface="Cambria Math" panose="02040503050406030204" pitchFamily="18" charset="0"/>
                        <a:ea typeface="宋体" panose="02010600030101010101" pitchFamily="2" charset="-122"/>
                        <a:cs typeface="Arial" panose="020B0604020202020204" pitchFamily="34" charset="0"/>
                      </a:rPr>
                      <m:t>𝑚</m:t>
                    </m:r>
                  </m:oMath>
                </a14:m>
                <a:r>
                  <a:rPr lang="zh-CN" altLang="en-US" b="0" i="0" dirty="0">
                    <a:solidFill>
                      <a:srgbClr val="060607"/>
                    </a:solidFill>
                    <a:effectLst/>
                    <a:latin typeface="宋体" panose="02010600030101010101" pitchFamily="2" charset="-122"/>
                    <a:ea typeface="宋体" panose="02010600030101010101" pitchFamily="2" charset="-122"/>
                  </a:rPr>
                  <a:t> 是该节点的活跃邻居数量。</a:t>
                </a:r>
              </a:p>
            </p:txBody>
          </p:sp>
        </mc:Choice>
        <mc:Fallback xmlns="">
          <p:sp>
            <p:nvSpPr>
              <p:cNvPr id="17" name="文本框 16">
                <a:extLst>
                  <a:ext uri="{FF2B5EF4-FFF2-40B4-BE49-F238E27FC236}">
                    <a16:creationId xmlns:a16="http://schemas.microsoft.com/office/drawing/2014/main" id="{6D3DD9BD-0870-7808-0FF8-C0AD3EF9D65D}"/>
                  </a:ext>
                </a:extLst>
              </p:cNvPr>
              <p:cNvSpPr txBox="1">
                <a:spLocks noRot="1" noChangeAspect="1" noMove="1" noResize="1" noEditPoints="1" noAdjustHandles="1" noChangeArrowheads="1" noChangeShapeType="1" noTextEdit="1"/>
              </p:cNvSpPr>
              <p:nvPr/>
            </p:nvSpPr>
            <p:spPr>
              <a:xfrm>
                <a:off x="7896340" y="2618624"/>
                <a:ext cx="3362762" cy="1708160"/>
              </a:xfrm>
              <a:prstGeom prst="rect">
                <a:avLst/>
              </a:prstGeom>
              <a:blipFill>
                <a:blip r:embed="rId4"/>
                <a:stretch>
                  <a:fillRect l="-1449" t="-5357" b="-4643"/>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0B611B8F-C002-C481-4409-6D8AB78CCF7D}"/>
              </a:ext>
            </a:extLst>
          </p:cNvPr>
          <p:cNvSpPr txBox="1"/>
          <p:nvPr/>
        </p:nvSpPr>
        <p:spPr>
          <a:xfrm>
            <a:off x="7292618" y="5130727"/>
            <a:ext cx="4748259" cy="923330"/>
          </a:xfrm>
          <a:prstGeom prst="rect">
            <a:avLst/>
          </a:prstGeom>
          <a:noFill/>
        </p:spPr>
        <p:txBody>
          <a:bodyPr wrap="square">
            <a:spAutoFit/>
          </a:bodyPr>
          <a:lstStyle/>
          <a:p>
            <a:r>
              <a:rPr lang="zh-CN" altLang="en-US" b="0" i="0" dirty="0">
                <a:solidFill>
                  <a:srgbClr val="060607"/>
                </a:solidFill>
                <a:effectLst/>
                <a:latin typeface="-apple-system"/>
              </a:rPr>
              <a:t>尽管这些状态转换函数之间存在差异，但节点的状态转换概率依赖于其度和其活跃邻居数量这一特征是通用的。</a:t>
            </a:r>
            <a:endParaRPr lang="zh-CN" altLang="en-US" dirty="0"/>
          </a:p>
        </p:txBody>
      </p:sp>
      <p:sp>
        <p:nvSpPr>
          <p:cNvPr id="19" name="文本框 18">
            <a:extLst>
              <a:ext uri="{FF2B5EF4-FFF2-40B4-BE49-F238E27FC236}">
                <a16:creationId xmlns:a16="http://schemas.microsoft.com/office/drawing/2014/main" id="{5CCDEB46-82FA-3A5D-4B87-361B213B8611}"/>
              </a:ext>
            </a:extLst>
          </p:cNvPr>
          <p:cNvSpPr txBox="1"/>
          <p:nvPr/>
        </p:nvSpPr>
        <p:spPr>
          <a:xfrm>
            <a:off x="4276451" y="268090"/>
            <a:ext cx="3467616" cy="584775"/>
          </a:xfrm>
          <a:prstGeom prst="rect">
            <a:avLst/>
          </a:prstGeom>
          <a:noFill/>
        </p:spPr>
        <p:txBody>
          <a:bodyPr wrap="none" rtlCol="0">
            <a:spAutoFit/>
          </a:bodyPr>
          <a:lstStyle/>
          <a:p>
            <a:r>
              <a:rPr lang="zh-CN" altLang="en-US" sz="3200" b="1" dirty="0">
                <a:latin typeface="宋体" panose="02010600030101010101" pitchFamily="2" charset="-122"/>
                <a:ea typeface="宋体" panose="02010600030101010101" pitchFamily="2" charset="-122"/>
              </a:rPr>
              <a:t>二元时间序列动态</a:t>
            </a:r>
          </a:p>
        </p:txBody>
      </p:sp>
    </p:spTree>
    <p:extLst>
      <p:ext uri="{BB962C8B-B14F-4D97-AF65-F5344CB8AC3E}">
        <p14:creationId xmlns:p14="http://schemas.microsoft.com/office/powerpoint/2010/main" val="313473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91FD5-5AC7-9567-092A-042B8B6066B5}"/>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4E5C9890-44A5-6B0C-1D22-D4E8F3DA8E7C}"/>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ACE2F6A-2347-6D87-2AF0-6413C942DD05}"/>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0DDD6DE8-376A-7390-9724-7CB487B2B417}"/>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69A48174-62C6-93F2-AED0-6E53860D241D}"/>
              </a:ext>
            </a:extLst>
          </p:cNvPr>
          <p:cNvCxnSpPr/>
          <p:nvPr/>
        </p:nvCxnSpPr>
        <p:spPr>
          <a:xfrm>
            <a:off x="1055984" y="988547"/>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024C6B1-FF69-AB9D-2C69-9B7089396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p:sp>
        <p:nvSpPr>
          <p:cNvPr id="4" name="文本框 3">
            <a:extLst>
              <a:ext uri="{FF2B5EF4-FFF2-40B4-BE49-F238E27FC236}">
                <a16:creationId xmlns:a16="http://schemas.microsoft.com/office/drawing/2014/main" id="{E91FFB87-6AAE-6530-EFE0-7A050AA7DD1D}"/>
              </a:ext>
            </a:extLst>
          </p:cNvPr>
          <p:cNvSpPr txBox="1"/>
          <p:nvPr/>
        </p:nvSpPr>
        <p:spPr>
          <a:xfrm>
            <a:off x="5182929" y="321654"/>
            <a:ext cx="1826141" cy="584775"/>
          </a:xfrm>
          <a:prstGeom prst="rect">
            <a:avLst/>
          </a:prstGeom>
          <a:noFill/>
        </p:spPr>
        <p:txBody>
          <a:bodyPr wrap="none" rtlCol="0">
            <a:spAutoFit/>
          </a:bodyPr>
          <a:lstStyle/>
          <a:p>
            <a:r>
              <a:rPr lang="zh-CN" altLang="en-US" sz="3200" b="1" dirty="0">
                <a:latin typeface="宋体" panose="02010600030101010101" pitchFamily="2" charset="-122"/>
                <a:ea typeface="宋体" panose="02010600030101010101" pitchFamily="2" charset="-122"/>
              </a:rPr>
              <a:t>重建方法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42C12D2-AC56-752E-BD70-5E435251B796}"/>
                  </a:ext>
                </a:extLst>
              </p:cNvPr>
              <p:cNvSpPr txBox="1"/>
              <p:nvPr/>
            </p:nvSpPr>
            <p:spPr>
              <a:xfrm>
                <a:off x="1782076" y="1583132"/>
                <a:ext cx="4494435" cy="369332"/>
              </a:xfrm>
              <a:prstGeom prst="rect">
                <a:avLst/>
              </a:prstGeom>
              <a:noFill/>
            </p:spPr>
            <p:txBody>
              <a:bodyPr wrap="none" rtlCol="0">
                <a:spAutoFit/>
              </a:bodyPr>
              <a:lstStyle/>
              <a:p>
                <a:r>
                  <a:rPr lang="zh-CN" altLang="en-US" dirty="0"/>
                  <a:t>首先，将</a:t>
                </a:r>
                <a14:m>
                  <m:oMath xmlns:m="http://schemas.openxmlformats.org/officeDocument/2006/math">
                    <m:r>
                      <a:rPr lang="en-US" altLang="zh-CN" b="0" i="1" smtClean="0">
                        <a:latin typeface="Cambria Math" panose="02040503050406030204" pitchFamily="18" charset="0"/>
                      </a:rPr>
                      <m:t>𝑖</m:t>
                    </m:r>
                  </m:oMath>
                </a14:m>
                <a:r>
                  <a:rPr lang="zh-CN" altLang="en-US" dirty="0"/>
                  <a:t>节点在</a:t>
                </a:r>
                <a14:m>
                  <m:oMath xmlns:m="http://schemas.openxmlformats.org/officeDocument/2006/math">
                    <m:r>
                      <a:rPr lang="en-US" altLang="zh-CN" i="1" dirty="0" smtClean="0">
                        <a:latin typeface="Cambria Math" panose="02040503050406030204" pitchFamily="18" charset="0"/>
                      </a:rPr>
                      <m:t>𝑡</m:t>
                    </m:r>
                  </m:oMath>
                </a14:m>
                <a:r>
                  <a:rPr lang="zh-CN" altLang="en-US" dirty="0"/>
                  <a:t>时刻的活跃邻居数表示为</a:t>
                </a:r>
              </a:p>
            </p:txBody>
          </p:sp>
        </mc:Choice>
        <mc:Fallback xmlns="">
          <p:sp>
            <p:nvSpPr>
              <p:cNvPr id="5" name="文本框 4">
                <a:extLst>
                  <a:ext uri="{FF2B5EF4-FFF2-40B4-BE49-F238E27FC236}">
                    <a16:creationId xmlns:a16="http://schemas.microsoft.com/office/drawing/2014/main" id="{942C12D2-AC56-752E-BD70-5E435251B796}"/>
                  </a:ext>
                </a:extLst>
              </p:cNvPr>
              <p:cNvSpPr txBox="1">
                <a:spLocks noRot="1" noChangeAspect="1" noMove="1" noResize="1" noEditPoints="1" noAdjustHandles="1" noChangeArrowheads="1" noChangeShapeType="1" noTextEdit="1"/>
              </p:cNvSpPr>
              <p:nvPr/>
            </p:nvSpPr>
            <p:spPr>
              <a:xfrm>
                <a:off x="1782076" y="1583132"/>
                <a:ext cx="4494435" cy="369332"/>
              </a:xfrm>
              <a:prstGeom prst="rect">
                <a:avLst/>
              </a:prstGeom>
              <a:blipFill>
                <a:blip r:embed="rId3"/>
                <a:stretch>
                  <a:fillRect l="-1084" t="-15000" r="-1084" b="-2166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9E0CA18-6D40-DF44-5582-75FAC8EED1EC}"/>
              </a:ext>
            </a:extLst>
          </p:cNvPr>
          <p:cNvPicPr>
            <a:picLocks noChangeAspect="1"/>
          </p:cNvPicPr>
          <p:nvPr/>
        </p:nvPicPr>
        <p:blipFill>
          <a:blip r:embed="rId4"/>
          <a:stretch>
            <a:fillRect/>
          </a:stretch>
        </p:blipFill>
        <p:spPr>
          <a:xfrm>
            <a:off x="4318595" y="2228196"/>
            <a:ext cx="3886400" cy="77474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8C21D1-B882-4E45-59F5-C9969B01FE27}"/>
                  </a:ext>
                </a:extLst>
              </p:cNvPr>
              <p:cNvSpPr txBox="1"/>
              <p:nvPr/>
            </p:nvSpPr>
            <p:spPr>
              <a:xfrm>
                <a:off x="1773066" y="3129154"/>
                <a:ext cx="9006889" cy="990271"/>
              </a:xfrm>
              <a:prstGeom prst="rect">
                <a:avLst/>
              </a:prstGeom>
              <a:noFill/>
            </p:spPr>
            <p:txBody>
              <a:bodyPr wrap="none" rtlCol="0">
                <a:spAutoFit/>
              </a:bodyPr>
              <a:lstStyle/>
              <a:p>
                <a:r>
                  <a:rPr lang="zh-CN" altLang="en-US" dirty="0"/>
                  <a:t>这里的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zh-CN" altLang="en-US" dirty="0"/>
                  <a:t>就是我们网络重建的目标，也就是网络的拓扑结构，用邻接矩阵的形式描述。</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i="1">
                        <a:latin typeface="Cambria Math" panose="02040503050406030204" pitchFamily="18" charset="0"/>
                      </a:rPr>
                      <m:t> </m:t>
                    </m:r>
                  </m:oMath>
                </a14:m>
                <a:r>
                  <a:rPr lang="zh-CN" altLang="en-US" b="0" i="0" dirty="0">
                    <a:solidFill>
                      <a:srgbClr val="060607"/>
                    </a:solidFill>
                    <a:effectLst/>
                    <a:latin typeface="inherit"/>
                  </a:rPr>
                  <a:t>​</a:t>
                </a:r>
                <a14:m>
                  <m:oMath xmlns:m="http://schemas.openxmlformats.org/officeDocument/2006/math">
                    <m:r>
                      <a:rPr lang="en-US" altLang="zh-CN" b="0" i="1" dirty="0" smtClean="0">
                        <a:solidFill>
                          <a:srgbClr val="060607"/>
                        </a:solidFill>
                        <a:effectLst/>
                        <a:latin typeface="Cambria Math" panose="02040503050406030204" pitchFamily="18" charset="0"/>
                      </a:rPr>
                      <m:t>=1</m:t>
                    </m:r>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表示节点 </a:t>
                </a:r>
                <a14:m>
                  <m:oMath xmlns:m="http://schemas.openxmlformats.org/officeDocument/2006/math">
                    <m:r>
                      <a:rPr lang="en-US" altLang="zh-CN" b="0" i="1" dirty="0" err="1">
                        <a:solidFill>
                          <a:srgbClr val="060607"/>
                        </a:solidFill>
                        <a:effectLst/>
                        <a:latin typeface="Cambria Math" panose="02040503050406030204" pitchFamily="18" charset="0"/>
                      </a:rPr>
                      <m:t>𝑖</m:t>
                    </m:r>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和节点 </a:t>
                </a:r>
                <a14:m>
                  <m:oMath xmlns:m="http://schemas.openxmlformats.org/officeDocument/2006/math">
                    <m:r>
                      <a:rPr lang="en-US" altLang="zh-CN" b="0" i="1" dirty="0" smtClean="0">
                        <a:solidFill>
                          <a:srgbClr val="060607"/>
                        </a:solidFill>
                        <a:effectLst/>
                        <a:latin typeface="Cambria Math" panose="02040503050406030204" pitchFamily="18" charset="0"/>
                      </a:rPr>
                      <m:t>𝑗</m:t>
                    </m:r>
                  </m:oMath>
                </a14:m>
                <a:r>
                  <a:rPr lang="zh-CN" altLang="en-US" b="0" i="0" dirty="0">
                    <a:solidFill>
                      <a:srgbClr val="060607"/>
                    </a:solidFill>
                    <a:effectLst/>
                    <a:latin typeface="-apple-system"/>
                  </a:rPr>
                  <a:t> 之间存在连接，</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m:t>
                    </m:r>
                  </m:oMath>
                </a14:m>
                <a:r>
                  <a:rPr lang="zh-CN" altLang="en-US" b="0" i="0" dirty="0">
                    <a:solidFill>
                      <a:srgbClr val="060607"/>
                    </a:solidFill>
                    <a:effectLst/>
                    <a:latin typeface="inherit"/>
                  </a:rPr>
                  <a:t>​</a:t>
                </a:r>
                <a14:m>
                  <m:oMath xmlns:m="http://schemas.openxmlformats.org/officeDocument/2006/math">
                    <m:r>
                      <a:rPr lang="en-US" altLang="zh-CN" b="0" i="1" dirty="0" smtClean="0">
                        <a:solidFill>
                          <a:srgbClr val="060607"/>
                        </a:solidFill>
                        <a:effectLst/>
                        <a:latin typeface="Cambria Math" panose="02040503050406030204" pitchFamily="18" charset="0"/>
                      </a:rPr>
                      <m:t>=0</m:t>
                    </m:r>
                  </m:oMath>
                </a14:m>
                <a:r>
                  <a:rPr lang="zh-CN" altLang="en-US" b="0" i="0" dirty="0">
                    <a:solidFill>
                      <a:srgbClr val="060607"/>
                    </a:solidFill>
                    <a:effectLst/>
                    <a:latin typeface="-apple-system"/>
                  </a:rPr>
                  <a:t> 表示不存在连接。</a:t>
                </a:r>
                <a:endParaRPr lang="en-US" altLang="zh-CN" b="0" i="0" dirty="0">
                  <a:solidFill>
                    <a:srgbClr val="060607"/>
                  </a:solidFill>
                  <a:effectLst/>
                  <a:latin typeface="-apple-system"/>
                </a:endParaRPr>
              </a:p>
              <a:p>
                <a14:m>
                  <m:oMath xmlns:m="http://schemas.openxmlformats.org/officeDocument/2006/math">
                    <m:sSub>
                      <m:sSubPr>
                        <m:ctrlPr>
                          <a:rPr lang="en-US" altLang="zh-CN" b="0" i="1" dirty="0" smtClean="0">
                            <a:solidFill>
                              <a:srgbClr val="060607"/>
                            </a:solidFill>
                            <a:effectLst/>
                            <a:latin typeface="Cambria Math" panose="02040503050406030204" pitchFamily="18" charset="0"/>
                          </a:rPr>
                        </m:ctrlPr>
                      </m:sSubPr>
                      <m:e>
                        <m:r>
                          <a:rPr lang="en-US" altLang="zh-CN" b="0" i="1" dirty="0" smtClean="0">
                            <a:solidFill>
                              <a:srgbClr val="060607"/>
                            </a:solidFill>
                            <a:effectLst/>
                            <a:latin typeface="Cambria Math" panose="02040503050406030204" pitchFamily="18" charset="0"/>
                          </a:rPr>
                          <m:t>𝑠</m:t>
                        </m:r>
                      </m:e>
                      <m:sub>
                        <m:r>
                          <a:rPr lang="en-US" altLang="zh-CN" b="0" i="1" dirty="0" smtClean="0">
                            <a:solidFill>
                              <a:srgbClr val="060607"/>
                            </a:solidFill>
                            <a:effectLst/>
                            <a:latin typeface="Cambria Math" panose="02040503050406030204" pitchFamily="18" charset="0"/>
                          </a:rPr>
                          <m:t>𝑗</m:t>
                        </m:r>
                      </m:sub>
                    </m:sSub>
                    <m:d>
                      <m:dPr>
                        <m:ctrlPr>
                          <a:rPr lang="en-US" altLang="zh-CN" b="0" i="1" dirty="0" smtClean="0">
                            <a:solidFill>
                              <a:srgbClr val="060607"/>
                            </a:solidFill>
                            <a:effectLst/>
                            <a:latin typeface="Cambria Math" panose="02040503050406030204" pitchFamily="18" charset="0"/>
                          </a:rPr>
                        </m:ctrlPr>
                      </m:dPr>
                      <m:e>
                        <m:r>
                          <a:rPr lang="en-US" altLang="zh-CN" b="0" i="1" dirty="0" smtClean="0">
                            <a:solidFill>
                              <a:srgbClr val="060607"/>
                            </a:solidFill>
                            <a:effectLst/>
                            <a:latin typeface="Cambria Math" panose="02040503050406030204" pitchFamily="18" charset="0"/>
                          </a:rPr>
                          <m:t>𝑡</m:t>
                        </m:r>
                      </m:e>
                    </m:d>
                    <m:r>
                      <a:rPr lang="en-US" altLang="zh-CN" b="0" i="1" dirty="0" smtClean="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表示在时间步</a:t>
                </a:r>
                <a14:m>
                  <m:oMath xmlns:m="http://schemas.openxmlformats.org/officeDocument/2006/math">
                    <m:r>
                      <a:rPr lang="zh-CN" altLang="en-US" b="0" i="1" dirty="0" smtClean="0">
                        <a:solidFill>
                          <a:srgbClr val="060607"/>
                        </a:solidFill>
                        <a:effectLst/>
                        <a:latin typeface="Cambria Math" panose="02040503050406030204" pitchFamily="18" charset="0"/>
                      </a:rPr>
                      <m:t> </m:t>
                    </m:r>
                    <m:r>
                      <a:rPr lang="en-US" altLang="zh-CN" b="0" i="1" dirty="0">
                        <a:solidFill>
                          <a:srgbClr val="060607"/>
                        </a:solidFill>
                        <a:effectLst/>
                        <a:latin typeface="Cambria Math" panose="02040503050406030204" pitchFamily="18" charset="0"/>
                      </a:rPr>
                      <m:t>𝑡</m:t>
                    </m:r>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时节点 </a:t>
                </a:r>
                <a14:m>
                  <m:oMath xmlns:m="http://schemas.openxmlformats.org/officeDocument/2006/math">
                    <m:r>
                      <a:rPr lang="en-US" altLang="zh-CN" b="0" i="1" dirty="0" smtClean="0">
                        <a:solidFill>
                          <a:srgbClr val="060607"/>
                        </a:solidFill>
                        <a:effectLst/>
                        <a:latin typeface="Cambria Math" panose="02040503050406030204" pitchFamily="18" charset="0"/>
                      </a:rPr>
                      <m:t>𝑗</m:t>
                    </m:r>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的状态。</a:t>
                </a:r>
                <a:endParaRPr lang="zh-CN" altLang="en-US" dirty="0"/>
              </a:p>
            </p:txBody>
          </p:sp>
        </mc:Choice>
        <mc:Fallback xmlns="">
          <p:sp>
            <p:nvSpPr>
              <p:cNvPr id="7" name="文本框 6">
                <a:extLst>
                  <a:ext uri="{FF2B5EF4-FFF2-40B4-BE49-F238E27FC236}">
                    <a16:creationId xmlns:a16="http://schemas.microsoft.com/office/drawing/2014/main" id="{B28C21D1-B882-4E45-59F5-C9969B01FE27}"/>
                  </a:ext>
                </a:extLst>
              </p:cNvPr>
              <p:cNvSpPr txBox="1">
                <a:spLocks noRot="1" noChangeAspect="1" noMove="1" noResize="1" noEditPoints="1" noAdjustHandles="1" noChangeArrowheads="1" noChangeShapeType="1" noTextEdit="1"/>
              </p:cNvSpPr>
              <p:nvPr/>
            </p:nvSpPr>
            <p:spPr>
              <a:xfrm>
                <a:off x="1773066" y="3129154"/>
                <a:ext cx="9006889" cy="990271"/>
              </a:xfrm>
              <a:prstGeom prst="rect">
                <a:avLst/>
              </a:prstGeom>
              <a:blipFill>
                <a:blip r:embed="rId5"/>
                <a:stretch>
                  <a:fillRect l="-609" t="-4908" b="-490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9A21E4C5-4FFF-0752-3BD0-2AE30C1BB48E}"/>
              </a:ext>
            </a:extLst>
          </p:cNvPr>
          <p:cNvPicPr>
            <a:picLocks noChangeAspect="1"/>
          </p:cNvPicPr>
          <p:nvPr/>
        </p:nvPicPr>
        <p:blipFill>
          <a:blip r:embed="rId6"/>
          <a:stretch>
            <a:fillRect/>
          </a:stretch>
        </p:blipFill>
        <p:spPr>
          <a:xfrm>
            <a:off x="4029293" y="4861771"/>
            <a:ext cx="4603987" cy="920797"/>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71165B3-E3B6-EE9F-8C89-E73F26FFDBC2}"/>
                  </a:ext>
                </a:extLst>
              </p:cNvPr>
              <p:cNvSpPr txBox="1"/>
              <p:nvPr/>
            </p:nvSpPr>
            <p:spPr>
              <a:xfrm>
                <a:off x="1782075" y="4314748"/>
                <a:ext cx="6964070" cy="386068"/>
              </a:xfrm>
              <a:prstGeom prst="rect">
                <a:avLst/>
              </a:prstGeom>
              <a:noFill/>
            </p:spPr>
            <p:txBody>
              <a:bodyPr wrap="square">
                <a:spAutoFit/>
              </a:bodyPr>
              <a:lstStyle/>
              <a:p>
                <a:r>
                  <a:rPr lang="zh-CN" altLang="en-US" b="0" i="0" dirty="0">
                    <a:solidFill>
                      <a:srgbClr val="060607"/>
                    </a:solidFill>
                    <a:effectLst/>
                    <a:latin typeface="-apple-system"/>
                  </a:rPr>
                  <a:t>于是，节点 </a:t>
                </a:r>
                <a14:m>
                  <m:oMath xmlns:m="http://schemas.openxmlformats.org/officeDocument/2006/math">
                    <m:r>
                      <a:rPr lang="en-US" altLang="zh-CN" b="0" i="1" dirty="0" smtClean="0">
                        <a:solidFill>
                          <a:srgbClr val="060607"/>
                        </a:solidFill>
                        <a:effectLst/>
                        <a:latin typeface="Cambria Math" panose="02040503050406030204" pitchFamily="18" charset="0"/>
                      </a:rPr>
                      <m:t>𝑖</m:t>
                    </m:r>
                  </m:oMath>
                </a14:m>
                <a:r>
                  <a:rPr lang="zh-CN" altLang="en-US" b="0" i="0" dirty="0">
                    <a:solidFill>
                      <a:srgbClr val="060607"/>
                    </a:solidFill>
                    <a:effectLst/>
                    <a:latin typeface="-apple-system"/>
                  </a:rPr>
                  <a:t> 在时间步 </a:t>
                </a:r>
                <a14:m>
                  <m:oMath xmlns:m="http://schemas.openxmlformats.org/officeDocument/2006/math">
                    <m:r>
                      <a:rPr lang="en-US" altLang="zh-CN" b="0" i="1" dirty="0" smtClean="0">
                        <a:solidFill>
                          <a:srgbClr val="060607"/>
                        </a:solidFill>
                        <a:effectLst/>
                        <a:latin typeface="Cambria Math" panose="02040503050406030204" pitchFamily="18" charset="0"/>
                      </a:rPr>
                      <m:t>𝑡</m:t>
                    </m:r>
                  </m:oMath>
                </a14:m>
                <a:r>
                  <a:rPr lang="zh-CN" altLang="en-US" b="0" i="0" dirty="0">
                    <a:solidFill>
                      <a:srgbClr val="060607"/>
                    </a:solidFill>
                    <a:effectLst/>
                    <a:latin typeface="-apple-system"/>
                  </a:rPr>
                  <a:t> 从状态</a:t>
                </a:r>
                <a:r>
                  <a:rPr lang="en-US" altLang="zh-CN" b="0" i="0" dirty="0">
                    <a:solidFill>
                      <a:srgbClr val="060607"/>
                    </a:solidFill>
                    <a:effectLst/>
                    <a:latin typeface="-apple-system"/>
                  </a:rPr>
                  <a:t>0</a:t>
                </a:r>
                <a:r>
                  <a:rPr lang="zh-CN" altLang="en-US" b="0" i="0" dirty="0">
                    <a:solidFill>
                      <a:srgbClr val="060607"/>
                    </a:solidFill>
                    <a:effectLst/>
                    <a:latin typeface="-apple-system"/>
                  </a:rPr>
                  <a:t>变为</a:t>
                </a:r>
                <a:r>
                  <a:rPr lang="en-US" altLang="zh-CN" b="0" i="0" dirty="0">
                    <a:solidFill>
                      <a:srgbClr val="060607"/>
                    </a:solidFill>
                    <a:effectLst/>
                    <a:latin typeface="-apple-system"/>
                  </a:rPr>
                  <a:t>1</a:t>
                </a:r>
                <a:r>
                  <a:rPr lang="zh-CN" altLang="en-US" b="0" i="0" dirty="0">
                    <a:solidFill>
                      <a:srgbClr val="060607"/>
                    </a:solidFill>
                    <a:effectLst/>
                    <a:latin typeface="-apple-system"/>
                  </a:rPr>
                  <a:t>的转换概率</a:t>
                </a:r>
                <a14:m>
                  <m:oMath xmlns:m="http://schemas.openxmlformats.org/officeDocument/2006/math">
                    <m:sSubSup>
                      <m:sSubSupPr>
                        <m:ctrlPr>
                          <a:rPr lang="en-US" altLang="zh-CN" b="0" i="1" smtClean="0">
                            <a:solidFill>
                              <a:srgbClr val="060607"/>
                            </a:solidFill>
                            <a:effectLst/>
                            <a:latin typeface="Cambria Math" panose="02040503050406030204" pitchFamily="18" charset="0"/>
                          </a:rPr>
                        </m:ctrlPr>
                      </m:sSubSupPr>
                      <m:e>
                        <m:r>
                          <a:rPr lang="en-US" altLang="zh-CN" b="0" i="1" smtClean="0">
                            <a:solidFill>
                              <a:srgbClr val="060607"/>
                            </a:solidFill>
                            <a:effectLst/>
                            <a:latin typeface="Cambria Math" panose="02040503050406030204" pitchFamily="18" charset="0"/>
                          </a:rPr>
                          <m:t>𝑃</m:t>
                        </m:r>
                      </m:e>
                      <m:sub>
                        <m:r>
                          <a:rPr lang="en-US" altLang="zh-CN" b="0" i="1" smtClean="0">
                            <a:solidFill>
                              <a:srgbClr val="060607"/>
                            </a:solidFill>
                            <a:effectLst/>
                            <a:latin typeface="Cambria Math" panose="02040503050406030204" pitchFamily="18" charset="0"/>
                          </a:rPr>
                          <m:t>𝑖</m:t>
                        </m:r>
                      </m:sub>
                      <m:sup>
                        <m:r>
                          <a:rPr lang="en-US" altLang="zh-CN" b="0" i="1" smtClean="0">
                            <a:solidFill>
                              <a:srgbClr val="060607"/>
                            </a:solidFill>
                            <a:effectLst/>
                            <a:latin typeface="Cambria Math" panose="02040503050406030204" pitchFamily="18" charset="0"/>
                          </a:rPr>
                          <m:t>01</m:t>
                        </m:r>
                      </m:sup>
                    </m:sSubSup>
                    <m:r>
                      <a:rPr lang="en-US" altLang="zh-CN" b="0" i="1" smtClean="0">
                        <a:solidFill>
                          <a:srgbClr val="060607"/>
                        </a:solidFill>
                        <a:effectLst/>
                        <a:latin typeface="Cambria Math" panose="02040503050406030204" pitchFamily="18" charset="0"/>
                      </a:rPr>
                      <m:t>(</m:t>
                    </m:r>
                    <m:r>
                      <a:rPr lang="en-US" altLang="zh-CN" b="0" i="1" smtClean="0">
                        <a:solidFill>
                          <a:srgbClr val="060607"/>
                        </a:solidFill>
                        <a:effectLst/>
                        <a:latin typeface="Cambria Math" panose="02040503050406030204" pitchFamily="18" charset="0"/>
                      </a:rPr>
                      <m:t>𝑡</m:t>
                    </m:r>
                    <m:r>
                      <a:rPr lang="en-US" altLang="zh-CN" b="0" i="1" smtClean="0">
                        <a:solidFill>
                          <a:srgbClr val="060607"/>
                        </a:solidFill>
                        <a:effectLst/>
                        <a:latin typeface="Cambria Math" panose="02040503050406030204" pitchFamily="18" charset="0"/>
                      </a:rPr>
                      <m:t>)</m:t>
                    </m:r>
                  </m:oMath>
                </a14:m>
                <a:r>
                  <a:rPr lang="zh-CN" altLang="en-US" b="0" i="0" dirty="0">
                    <a:solidFill>
                      <a:srgbClr val="060607"/>
                    </a:solidFill>
                    <a:effectLst/>
                    <a:latin typeface="-apple-system"/>
                  </a:rPr>
                  <a:t>可以写为</a:t>
                </a:r>
                <a:endParaRPr lang="zh-CN" altLang="en-US" dirty="0"/>
              </a:p>
            </p:txBody>
          </p:sp>
        </mc:Choice>
        <mc:Fallback xmlns="">
          <p:sp>
            <p:nvSpPr>
              <p:cNvPr id="9" name="文本框 8">
                <a:extLst>
                  <a:ext uri="{FF2B5EF4-FFF2-40B4-BE49-F238E27FC236}">
                    <a16:creationId xmlns:a16="http://schemas.microsoft.com/office/drawing/2014/main" id="{571165B3-E3B6-EE9F-8C89-E73F26FFDBC2}"/>
                  </a:ext>
                </a:extLst>
              </p:cNvPr>
              <p:cNvSpPr txBox="1">
                <a:spLocks noRot="1" noChangeAspect="1" noMove="1" noResize="1" noEditPoints="1" noAdjustHandles="1" noChangeArrowheads="1" noChangeShapeType="1" noTextEdit="1"/>
              </p:cNvSpPr>
              <p:nvPr/>
            </p:nvSpPr>
            <p:spPr>
              <a:xfrm>
                <a:off x="1782075" y="4314748"/>
                <a:ext cx="6964070" cy="386068"/>
              </a:xfrm>
              <a:prstGeom prst="rect">
                <a:avLst/>
              </a:prstGeom>
              <a:blipFill>
                <a:blip r:embed="rId7"/>
                <a:stretch>
                  <a:fillRect l="-700" t="-11111" b="-253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CDCEE3-22D4-6A3D-C3A3-22BE5EEEF6F4}"/>
                  </a:ext>
                </a:extLst>
              </p:cNvPr>
              <p:cNvSpPr txBox="1"/>
              <p:nvPr/>
            </p:nvSpPr>
            <p:spPr>
              <a:xfrm>
                <a:off x="1782075" y="5943523"/>
                <a:ext cx="7236561" cy="369332"/>
              </a:xfrm>
              <a:prstGeom prst="rect">
                <a:avLst/>
              </a:prstGeom>
              <a:noFill/>
            </p:spPr>
            <p:txBody>
              <a:bodyPr wrap="square">
                <a:spAutoFit/>
              </a:bodyPr>
              <a:lstStyle/>
              <a:p>
                <a:r>
                  <a:rPr lang="zh-CN" altLang="en-US" b="0" i="0" dirty="0">
                    <a:solidFill>
                      <a:srgbClr val="060607"/>
                    </a:solidFill>
                    <a:effectLst/>
                    <a:latin typeface="-apple-system"/>
                  </a:rPr>
                  <a:t>其中 </a:t>
                </a:r>
                <a14:m>
                  <m:oMath xmlns:m="http://schemas.openxmlformats.org/officeDocument/2006/math">
                    <m:r>
                      <a:rPr lang="en-US" altLang="zh-CN" b="0" i="1" dirty="0" smtClean="0">
                        <a:solidFill>
                          <a:srgbClr val="060607"/>
                        </a:solidFill>
                        <a:effectLst/>
                        <a:latin typeface="Cambria Math" panose="02040503050406030204" pitchFamily="18" charset="0"/>
                      </a:rPr>
                      <m:t>𝐹</m:t>
                    </m:r>
                  </m:oMath>
                </a14:m>
                <a:r>
                  <a:rPr lang="zh-CN" altLang="en-US" b="0" i="0" dirty="0">
                    <a:solidFill>
                      <a:srgbClr val="060607"/>
                    </a:solidFill>
                    <a:effectLst/>
                    <a:latin typeface="-apple-system"/>
                  </a:rPr>
                  <a:t> 是一个表征不同动态模型的函数，例如</a:t>
                </a:r>
                <a:r>
                  <a:rPr lang="zh-CN" altLang="en-US" dirty="0">
                    <a:solidFill>
                      <a:srgbClr val="060607"/>
                    </a:solidFill>
                    <a:latin typeface="-apple-system"/>
                  </a:rPr>
                  <a:t>前面的</a:t>
                </a:r>
                <a:r>
                  <a:rPr lang="zh-CN" altLang="en-US" b="0" i="0" dirty="0">
                    <a:solidFill>
                      <a:srgbClr val="060607"/>
                    </a:solidFill>
                    <a:effectLst/>
                    <a:latin typeface="-apple-system"/>
                  </a:rPr>
                  <a:t>表中列出的那些。</a:t>
                </a:r>
                <a:endParaRPr lang="zh-CN" altLang="en-US" dirty="0"/>
              </a:p>
            </p:txBody>
          </p:sp>
        </mc:Choice>
        <mc:Fallback xmlns="">
          <p:sp>
            <p:nvSpPr>
              <p:cNvPr id="10" name="文本框 9">
                <a:extLst>
                  <a:ext uri="{FF2B5EF4-FFF2-40B4-BE49-F238E27FC236}">
                    <a16:creationId xmlns:a16="http://schemas.microsoft.com/office/drawing/2014/main" id="{3CCDCEE3-22D4-6A3D-C3A3-22BE5EEEF6F4}"/>
                  </a:ext>
                </a:extLst>
              </p:cNvPr>
              <p:cNvSpPr txBox="1">
                <a:spLocks noRot="1" noChangeAspect="1" noMove="1" noResize="1" noEditPoints="1" noAdjustHandles="1" noChangeArrowheads="1" noChangeShapeType="1" noTextEdit="1"/>
              </p:cNvSpPr>
              <p:nvPr/>
            </p:nvSpPr>
            <p:spPr>
              <a:xfrm>
                <a:off x="1782075" y="5943523"/>
                <a:ext cx="7236561" cy="369332"/>
              </a:xfrm>
              <a:prstGeom prst="rect">
                <a:avLst/>
              </a:prstGeom>
              <a:blipFill>
                <a:blip r:embed="rId8"/>
                <a:stretch>
                  <a:fillRect l="-674" t="-14754" r="-3875"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94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D64AA-77C1-BAAD-0418-1F5B516C81AB}"/>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C71F833F-430D-BEB8-73DF-432C4CC605E0}"/>
              </a:ext>
            </a:extLst>
          </p:cNvPr>
          <p:cNvSpPr/>
          <p:nvPr/>
        </p:nvSpPr>
        <p:spPr>
          <a:xfrm>
            <a:off x="178676" y="0"/>
            <a:ext cx="3997411" cy="1643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987343A-7E91-1413-842F-74D70A5A41AE}"/>
              </a:ext>
            </a:extLst>
          </p:cNvPr>
          <p:cNvSpPr/>
          <p:nvPr/>
        </p:nvSpPr>
        <p:spPr>
          <a:xfrm>
            <a:off x="0" y="0"/>
            <a:ext cx="12192000" cy="6858000"/>
          </a:xfrm>
          <a:prstGeom prst="rect">
            <a:avLst/>
          </a:prstGeom>
          <a:pattFill prst="pct5">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lnSpc>
                <a:spcPts val="1950"/>
              </a:lnSpc>
              <a:spcAft>
                <a:spcPts val="900"/>
              </a:spcAft>
              <a:buFont typeface="+mj-lt"/>
              <a:buAutoNum type="arabicPeriod"/>
            </a:pPr>
            <a:r>
              <a:rPr lang="zh-CN" altLang="en-US" b="1" i="0" dirty="0">
                <a:effectLst/>
                <a:latin typeface="inherit"/>
              </a:rPr>
              <a:t>复杂网络的重要性</a:t>
            </a:r>
            <a:r>
              <a:rPr lang="zh-CN" altLang="en-US" b="0" i="0" dirty="0">
                <a:effectLst/>
                <a:latin typeface="inherit"/>
              </a:rPr>
              <a:t>：复杂网络在自然、技术和社会系统中广泛存在，其结构和动态特性对系统的功能和行为起着关键作用。</a:t>
            </a:r>
          </a:p>
        </p:txBody>
      </p:sp>
      <p:sp>
        <p:nvSpPr>
          <p:cNvPr id="46" name="文本框 45">
            <a:extLst>
              <a:ext uri="{FF2B5EF4-FFF2-40B4-BE49-F238E27FC236}">
                <a16:creationId xmlns:a16="http://schemas.microsoft.com/office/drawing/2014/main" id="{5A0ECDF6-2494-03EC-E572-73471355E401}"/>
              </a:ext>
            </a:extLst>
          </p:cNvPr>
          <p:cNvSpPr txBox="1"/>
          <p:nvPr/>
        </p:nvSpPr>
        <p:spPr>
          <a:xfrm>
            <a:off x="990600" y="444500"/>
            <a:ext cx="1518364" cy="400110"/>
          </a:xfrm>
          <a:prstGeom prst="rect">
            <a:avLst/>
          </a:prstGeom>
          <a:noFill/>
        </p:spPr>
        <p:txBody>
          <a:bodyPr wrap="none" rtlCol="0">
            <a:spAutoFit/>
          </a:bodyPr>
          <a:lstStyle/>
          <a:p>
            <a:r>
              <a:rPr lang="zh-CN" altLang="en-US" sz="2000" b="1" spc="600" dirty="0">
                <a:latin typeface="微软雅黑 Light" panose="020B0502040204020203" pitchFamily="34" charset="-122"/>
                <a:ea typeface="微软雅黑 Light" panose="020B0502040204020203" pitchFamily="34" charset="-122"/>
              </a:rPr>
              <a:t>研究方法</a:t>
            </a:r>
          </a:p>
        </p:txBody>
      </p:sp>
      <p:cxnSp>
        <p:nvCxnSpPr>
          <p:cNvPr id="47" name="直接连接符 46">
            <a:extLst>
              <a:ext uri="{FF2B5EF4-FFF2-40B4-BE49-F238E27FC236}">
                <a16:creationId xmlns:a16="http://schemas.microsoft.com/office/drawing/2014/main" id="{257EFCCF-AA3F-B921-A329-0324D0B4965A}"/>
              </a:ext>
            </a:extLst>
          </p:cNvPr>
          <p:cNvCxnSpPr/>
          <p:nvPr/>
        </p:nvCxnSpPr>
        <p:spPr>
          <a:xfrm>
            <a:off x="1074800" y="981567"/>
            <a:ext cx="1434164" cy="0"/>
          </a:xfrm>
          <a:prstGeom prst="line">
            <a:avLst/>
          </a:prstGeom>
          <a:ln w="28575">
            <a:solidFill>
              <a:srgbClr val="AC0C49"/>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5212830-F96A-1A5B-61CA-887A5FBD0DF0}"/>
              </a:ext>
            </a:extLst>
          </p:cNvPr>
          <p:cNvSpPr txBox="1"/>
          <p:nvPr/>
        </p:nvSpPr>
        <p:spPr>
          <a:xfrm>
            <a:off x="5182929" y="321654"/>
            <a:ext cx="1826141" cy="584775"/>
          </a:xfrm>
          <a:prstGeom prst="rect">
            <a:avLst/>
          </a:prstGeom>
          <a:noFill/>
        </p:spPr>
        <p:txBody>
          <a:bodyPr wrap="none" rtlCol="0">
            <a:spAutoFit/>
          </a:bodyPr>
          <a:lstStyle/>
          <a:p>
            <a:r>
              <a:rPr lang="zh-CN" altLang="en-US" sz="3200" b="1" dirty="0">
                <a:latin typeface="宋体" panose="02010600030101010101" pitchFamily="2" charset="-122"/>
                <a:ea typeface="宋体" panose="02010600030101010101" pitchFamily="2" charset="-122"/>
              </a:rPr>
              <a:t>重建方法</a:t>
            </a:r>
          </a:p>
        </p:txBody>
      </p:sp>
      <p:pic>
        <p:nvPicPr>
          <p:cNvPr id="2" name="图片 1">
            <a:extLst>
              <a:ext uri="{FF2B5EF4-FFF2-40B4-BE49-F238E27FC236}">
                <a16:creationId xmlns:a16="http://schemas.microsoft.com/office/drawing/2014/main" id="{8F79C525-CA67-7CE5-821E-AAD9E890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38" y="166003"/>
            <a:ext cx="1417129" cy="141712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C6D6204-D8D1-C84E-447E-38E4204B1726}"/>
                  </a:ext>
                </a:extLst>
              </p:cNvPr>
              <p:cNvSpPr txBox="1"/>
              <p:nvPr/>
            </p:nvSpPr>
            <p:spPr>
              <a:xfrm>
                <a:off x="1730845" y="3836400"/>
                <a:ext cx="6097218" cy="369332"/>
              </a:xfrm>
              <a:prstGeom prst="rect">
                <a:avLst/>
              </a:prstGeom>
              <a:noFill/>
            </p:spPr>
            <p:txBody>
              <a:bodyPr wrap="square">
                <a:spAutoFit/>
              </a:bodyPr>
              <a:lstStyle/>
              <a:p>
                <a:r>
                  <a:rPr lang="zh-CN" altLang="en-US" b="0" i="0" dirty="0">
                    <a:solidFill>
                      <a:srgbClr val="060607"/>
                    </a:solidFill>
                    <a:effectLst/>
                    <a:latin typeface="-apple-system"/>
                  </a:rPr>
                  <a:t>文章提出了一种合并过程来线性化 </a:t>
                </a:r>
                <a14:m>
                  <m:oMath xmlns:m="http://schemas.openxmlformats.org/officeDocument/2006/math">
                    <m:r>
                      <a:rPr lang="en-US" altLang="zh-CN" b="0" i="1" dirty="0" smtClean="0">
                        <a:solidFill>
                          <a:srgbClr val="060607"/>
                        </a:solidFill>
                        <a:effectLst/>
                        <a:latin typeface="Cambria Math" panose="02040503050406030204" pitchFamily="18" charset="0"/>
                      </a:rPr>
                      <m:t>𝐹</m:t>
                    </m:r>
                  </m:oMath>
                </a14:m>
                <a:endParaRPr lang="zh-CN" altLang="en-US" dirty="0"/>
              </a:p>
            </p:txBody>
          </p:sp>
        </mc:Choice>
        <mc:Fallback xmlns="">
          <p:sp>
            <p:nvSpPr>
              <p:cNvPr id="5" name="文本框 4">
                <a:extLst>
                  <a:ext uri="{FF2B5EF4-FFF2-40B4-BE49-F238E27FC236}">
                    <a16:creationId xmlns:a16="http://schemas.microsoft.com/office/drawing/2014/main" id="{1C6D6204-D8D1-C84E-447E-38E4204B1726}"/>
                  </a:ext>
                </a:extLst>
              </p:cNvPr>
              <p:cNvSpPr txBox="1">
                <a:spLocks noRot="1" noChangeAspect="1" noMove="1" noResize="1" noEditPoints="1" noAdjustHandles="1" noChangeArrowheads="1" noChangeShapeType="1" noTextEdit="1"/>
              </p:cNvSpPr>
              <p:nvPr/>
            </p:nvSpPr>
            <p:spPr>
              <a:xfrm>
                <a:off x="1730845" y="3836400"/>
                <a:ext cx="6097218" cy="369332"/>
              </a:xfrm>
              <a:prstGeom prst="rect">
                <a:avLst/>
              </a:prstGeom>
              <a:blipFill>
                <a:blip r:embed="rId3"/>
                <a:stretch>
                  <a:fillRect l="-900" t="-13115" b="-1967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3D0516A-AFCA-4709-ADEC-2CAF49F2A9E3}"/>
              </a:ext>
            </a:extLst>
          </p:cNvPr>
          <p:cNvPicPr>
            <a:picLocks noChangeAspect="1"/>
          </p:cNvPicPr>
          <p:nvPr/>
        </p:nvPicPr>
        <p:blipFill>
          <a:blip r:embed="rId4"/>
          <a:stretch>
            <a:fillRect/>
          </a:stretch>
        </p:blipFill>
        <p:spPr>
          <a:xfrm>
            <a:off x="4328582" y="4490941"/>
            <a:ext cx="3854648" cy="73663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3345A79-A39B-35A9-EBA8-539A3F1D7F03}"/>
                  </a:ext>
                </a:extLst>
              </p:cNvPr>
              <p:cNvSpPr txBox="1"/>
              <p:nvPr/>
            </p:nvSpPr>
            <p:spPr>
              <a:xfrm>
                <a:off x="1730845" y="5490170"/>
                <a:ext cx="8595360" cy="923330"/>
              </a:xfrm>
              <a:prstGeom prst="rect">
                <a:avLst/>
              </a:prstGeom>
              <a:noFill/>
            </p:spPr>
            <p:txBody>
              <a:bodyPr wrap="square" rtlCol="0">
                <a:spAutoFit/>
              </a:bodyPr>
              <a:lstStyle/>
              <a:p>
                <a14:m>
                  <m:oMath xmlns:m="http://schemas.openxmlformats.org/officeDocument/2006/math">
                    <m:sSub>
                      <m:sSubPr>
                        <m:ctrlPr>
                          <a:rPr lang="en-US" altLang="zh-CN" i="1" dirty="0" smtClean="0">
                            <a:latin typeface="Cambria Math" panose="02040503050406030204" pitchFamily="18" charset="0"/>
                          </a:rPr>
                        </m:ctrlPr>
                      </m:sSubPr>
                      <m:e>
                        <m:r>
                          <m:rPr>
                            <m:sty m:val="p"/>
                          </m:rPr>
                          <a:rPr lang="en-US" altLang="zh-CN" i="1" dirty="0">
                            <a:latin typeface="Cambria Math" panose="02040503050406030204" pitchFamily="18" charset="0"/>
                          </a:rPr>
                          <m:t>c</m:t>
                        </m:r>
                      </m:e>
                      <m:sub>
                        <m:r>
                          <m:rPr>
                            <m:sty m:val="p"/>
                          </m:rPr>
                          <a:rPr lang="en-US" altLang="zh-CN" i="1" dirty="0">
                            <a:latin typeface="Cambria Math" panose="02040503050406030204" pitchFamily="18" charset="0"/>
                          </a:rPr>
                          <m:t>i</m:t>
                        </m:r>
                      </m:sub>
                    </m:sSub>
                  </m:oMath>
                </a14:m>
                <a:r>
                  <a:rPr lang="zh-CN" altLang="en-US" dirty="0"/>
                  <a:t>和</a:t>
                </a:r>
                <a14:m>
                  <m:oMath xmlns:m="http://schemas.openxmlformats.org/officeDocument/2006/math">
                    <m:sSub>
                      <m:sSubPr>
                        <m:ctrlPr>
                          <a:rPr lang="en-US" altLang="zh-CN" i="1" dirty="0" smtClean="0">
                            <a:latin typeface="Cambria Math" panose="02040503050406030204" pitchFamily="18" charset="0"/>
                          </a:rPr>
                        </m:ctrlPr>
                      </m:sSubPr>
                      <m:e>
                        <m:r>
                          <m:rPr>
                            <m:sty m:val="p"/>
                          </m:rPr>
                          <a:rPr lang="en-US" altLang="zh-CN" i="1" dirty="0">
                            <a:latin typeface="Cambria Math" panose="02040503050406030204" pitchFamily="18" charset="0"/>
                          </a:rPr>
                          <m:t>d</m:t>
                        </m:r>
                      </m:e>
                      <m:sub>
                        <m:r>
                          <m:rPr>
                            <m:sty m:val="p"/>
                          </m:rPr>
                          <a:rPr lang="en-US" altLang="zh-CN" i="1" dirty="0">
                            <a:latin typeface="Cambria Math" panose="02040503050406030204" pitchFamily="18" charset="0"/>
                          </a:rPr>
                          <m:t>i</m:t>
                        </m:r>
                      </m:sub>
                    </m:sSub>
                  </m:oMath>
                </a14:m>
                <a:r>
                  <a:rPr lang="zh-CN" altLang="en-US" dirty="0"/>
                  <a:t>就是两个和</a:t>
                </a:r>
                <a14:m>
                  <m:oMath xmlns:m="http://schemas.openxmlformats.org/officeDocument/2006/math">
                    <m:r>
                      <a:rPr lang="en-US" altLang="zh-CN" i="1" dirty="0" smtClean="0">
                        <a:latin typeface="Cambria Math" panose="02040503050406030204" pitchFamily="18" charset="0"/>
                      </a:rPr>
                      <m:t>𝑖</m:t>
                    </m:r>
                  </m:oMath>
                </a14:m>
                <a:r>
                  <a:rPr lang="zh-CN" altLang="en-US" dirty="0"/>
                  <a:t>有关的常数。这种方法使得，无论实际的</a:t>
                </a:r>
                <a14:m>
                  <m:oMath xmlns:m="http://schemas.openxmlformats.org/officeDocument/2006/math">
                    <m:r>
                      <a:rPr lang="en-US" altLang="zh-CN" i="1" dirty="0" smtClean="0">
                        <a:latin typeface="Cambria Math" panose="02040503050406030204" pitchFamily="18" charset="0"/>
                      </a:rPr>
                      <m:t>𝐹</m:t>
                    </m:r>
                  </m:oMath>
                </a14:m>
                <a:r>
                  <a:rPr lang="zh-CN" altLang="en-US" dirty="0"/>
                  <a:t>是什么形式，都可以用一种线性化的方法来近似的描述它。这种拟合过程使得我们可以通过线性化的结果来求解</a:t>
                </a:r>
                <a:r>
                  <a:rPr lang="zh-CN" altLang="en-US" dirty="0">
                    <a:solidFill>
                      <a:srgbClr val="060607"/>
                    </a:solidFill>
                    <a:latin typeface="-apple-system"/>
                  </a:rPr>
                  <a:t>邻接矩阵 </a:t>
                </a:r>
                <a14:m>
                  <m:oMath xmlns:m="http://schemas.openxmlformats.org/officeDocument/2006/math">
                    <m:d>
                      <m:dPr>
                        <m:begChr m:val="{"/>
                        <m:endChr m:val="}"/>
                        <m:ctrlPr>
                          <a:rPr lang="en-US" altLang="zh-CN" i="1" dirty="0">
                            <a:solidFill>
                              <a:srgbClr val="060607"/>
                            </a:solidFill>
                            <a:latin typeface="Cambria Math" panose="02040503050406030204" pitchFamily="18" charset="0"/>
                          </a:rPr>
                        </m:ctrlPr>
                      </m:dPr>
                      <m:e>
                        <m:r>
                          <a:rPr lang="en-US" altLang="zh-CN" i="1" dirty="0">
                            <a:solidFill>
                              <a:srgbClr val="060607"/>
                            </a:solidFill>
                            <a:latin typeface="Cambria Math" panose="02040503050406030204" pitchFamily="18" charset="0"/>
                          </a:rPr>
                          <m:t>𝑎𝑖𝑗</m:t>
                        </m:r>
                        <m:r>
                          <a:rPr lang="zh-CN" altLang="en-US" i="1" dirty="0">
                            <a:solidFill>
                              <a:srgbClr val="060607"/>
                            </a:solidFill>
                            <a:latin typeface="Cambria Math" panose="02040503050406030204" pitchFamily="18" charset="0"/>
                          </a:rPr>
                          <m:t>​</m:t>
                        </m:r>
                      </m:e>
                    </m:d>
                    <m:r>
                      <a:rPr lang="zh-CN" altLang="en-US" i="1" dirty="0">
                        <a:solidFill>
                          <a:srgbClr val="060607"/>
                        </a:solidFill>
                        <a:latin typeface="Cambria Math" panose="02040503050406030204" pitchFamily="18" charset="0"/>
                      </a:rPr>
                      <m:t> </m:t>
                    </m:r>
                  </m:oMath>
                </a14:m>
                <a:r>
                  <a:rPr lang="zh-CN" altLang="en-US" dirty="0"/>
                  <a:t>，从而重建网络结构。</a:t>
                </a:r>
              </a:p>
            </p:txBody>
          </p:sp>
        </mc:Choice>
        <mc:Fallback xmlns="">
          <p:sp>
            <p:nvSpPr>
              <p:cNvPr id="7" name="文本框 6">
                <a:extLst>
                  <a:ext uri="{FF2B5EF4-FFF2-40B4-BE49-F238E27FC236}">
                    <a16:creationId xmlns:a16="http://schemas.microsoft.com/office/drawing/2014/main" id="{D3345A79-A39B-35A9-EBA8-539A3F1D7F03}"/>
                  </a:ext>
                </a:extLst>
              </p:cNvPr>
              <p:cNvSpPr txBox="1">
                <a:spLocks noRot="1" noChangeAspect="1" noMove="1" noResize="1" noEditPoints="1" noAdjustHandles="1" noChangeArrowheads="1" noChangeShapeType="1" noTextEdit="1"/>
              </p:cNvSpPr>
              <p:nvPr/>
            </p:nvSpPr>
            <p:spPr>
              <a:xfrm>
                <a:off x="1730845" y="5490170"/>
                <a:ext cx="8595360" cy="923330"/>
              </a:xfrm>
              <a:prstGeom prst="rect">
                <a:avLst/>
              </a:prstGeom>
              <a:blipFill>
                <a:blip r:embed="rId5"/>
                <a:stretch>
                  <a:fillRect l="-638" t="-5298" r="-71" b="-7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B88CC71-B440-3DDE-D3B5-C7104A6D2E98}"/>
                  </a:ext>
                </a:extLst>
              </p:cNvPr>
              <p:cNvSpPr txBox="1"/>
              <p:nvPr/>
            </p:nvSpPr>
            <p:spPr>
              <a:xfrm>
                <a:off x="1679639" y="2773362"/>
                <a:ext cx="8514893" cy="668645"/>
              </a:xfrm>
              <a:prstGeom prst="rect">
                <a:avLst/>
              </a:prstGeom>
              <a:noFill/>
            </p:spPr>
            <p:txBody>
              <a:bodyPr wrap="square" rtlCol="0">
                <a:spAutoFit/>
              </a:bodyPr>
              <a:lstStyle/>
              <a:p>
                <a:r>
                  <a:rPr lang="zh-CN" altLang="en-US" b="0" i="0" dirty="0">
                    <a:solidFill>
                      <a:srgbClr val="060607"/>
                    </a:solidFill>
                    <a:effectLst/>
                    <a:latin typeface="-apple-system"/>
                  </a:rPr>
                  <a:t>在方程</a:t>
                </a:r>
                <a:r>
                  <a:rPr lang="en-US" altLang="zh-CN" b="0" i="0" dirty="0">
                    <a:solidFill>
                      <a:srgbClr val="060607"/>
                    </a:solidFill>
                    <a:effectLst/>
                    <a:latin typeface="-apple-system"/>
                  </a:rPr>
                  <a:t>(2)</a:t>
                </a:r>
                <a:r>
                  <a:rPr lang="zh-CN" altLang="en-US" b="0" i="0" dirty="0">
                    <a:solidFill>
                      <a:srgbClr val="060607"/>
                    </a:solidFill>
                    <a:effectLst/>
                    <a:latin typeface="-apple-system"/>
                  </a:rPr>
                  <a:t>中，只有节点状态 </a:t>
                </a:r>
                <a14:m>
                  <m:oMath xmlns:m="http://schemas.openxmlformats.org/officeDocument/2006/math">
                    <m:sSub>
                      <m:sSubPr>
                        <m:ctrlPr>
                          <a:rPr lang="en-US" altLang="zh-CN" b="0" i="1" dirty="0" smtClean="0">
                            <a:solidFill>
                              <a:srgbClr val="060607"/>
                            </a:solidFill>
                            <a:effectLst/>
                            <a:latin typeface="Cambria Math" panose="02040503050406030204" pitchFamily="18" charset="0"/>
                          </a:rPr>
                        </m:ctrlPr>
                      </m:sSubPr>
                      <m:e>
                        <m:r>
                          <a:rPr lang="en-US" altLang="zh-CN" b="0" i="1" dirty="0" smtClean="0">
                            <a:solidFill>
                              <a:srgbClr val="060607"/>
                            </a:solidFill>
                            <a:effectLst/>
                            <a:latin typeface="Cambria Math" panose="02040503050406030204" pitchFamily="18" charset="0"/>
                          </a:rPr>
                          <m:t>𝑠</m:t>
                        </m:r>
                      </m:e>
                      <m:sub>
                        <m:r>
                          <a:rPr lang="en-US" altLang="zh-CN" b="0" i="1" dirty="0" smtClean="0">
                            <a:solidFill>
                              <a:srgbClr val="060607"/>
                            </a:solidFill>
                            <a:effectLst/>
                            <a:latin typeface="Cambria Math" panose="02040503050406030204" pitchFamily="18" charset="0"/>
                          </a:rPr>
                          <m:t>𝑗</m:t>
                        </m:r>
                      </m:sub>
                    </m:sSub>
                    <m:r>
                      <a:rPr lang="en-US" altLang="zh-CN" b="0" i="1" dirty="0" smtClean="0">
                        <a:solidFill>
                          <a:srgbClr val="060607"/>
                        </a:solidFill>
                        <a:effectLst/>
                        <a:latin typeface="Cambria Math" panose="02040503050406030204" pitchFamily="18" charset="0"/>
                      </a:rPr>
                      <m:t>(</m:t>
                    </m:r>
                    <m:r>
                      <a:rPr lang="en-US" altLang="zh-CN" b="0" i="1" dirty="0" smtClean="0">
                        <a:solidFill>
                          <a:srgbClr val="060607"/>
                        </a:solidFill>
                        <a:effectLst/>
                        <a:latin typeface="Cambria Math" panose="02040503050406030204" pitchFamily="18" charset="0"/>
                      </a:rPr>
                      <m:t>𝑡</m:t>
                    </m:r>
                    <m:r>
                      <a:rPr lang="en-US" altLang="zh-CN" b="0" i="1" dirty="0" smtClean="0">
                        <a:solidFill>
                          <a:srgbClr val="060607"/>
                        </a:solidFill>
                        <a:effectLst/>
                        <a:latin typeface="Cambria Math" panose="02040503050406030204" pitchFamily="18" charset="0"/>
                      </a:rPr>
                      <m:t>)</m:t>
                    </m:r>
                  </m:oMath>
                </a14:m>
                <a:r>
                  <a:rPr lang="zh-CN" altLang="en-US" b="0" i="0" dirty="0">
                    <a:solidFill>
                      <a:srgbClr val="060607"/>
                    </a:solidFill>
                    <a:effectLst/>
                    <a:latin typeface="-apple-system"/>
                  </a:rPr>
                  <a:t>是可测量的，而</a:t>
                </a:r>
                <a14:m>
                  <m:oMath xmlns:m="http://schemas.openxmlformats.org/officeDocument/2006/math">
                    <m:sSub>
                      <m:sSubPr>
                        <m:ctrlPr>
                          <a:rPr lang="en-US" altLang="zh-CN" b="0" i="1" smtClean="0">
                            <a:solidFill>
                              <a:srgbClr val="060607"/>
                            </a:solidFill>
                            <a:effectLst/>
                            <a:latin typeface="Cambria Math" panose="02040503050406030204" pitchFamily="18" charset="0"/>
                          </a:rPr>
                        </m:ctrlPr>
                      </m:sSubPr>
                      <m:e>
                        <m:r>
                          <m:rPr>
                            <m:sty m:val="p"/>
                          </m:rPr>
                          <a:rPr lang="en-US" altLang="zh-CN" i="1">
                            <a:solidFill>
                              <a:srgbClr val="060607"/>
                            </a:solidFill>
                            <a:latin typeface="Cambria Math" panose="02040503050406030204" pitchFamily="18" charset="0"/>
                          </a:rPr>
                          <m:t>k</m:t>
                        </m:r>
                      </m:e>
                      <m:sub>
                        <m:r>
                          <m:rPr>
                            <m:sty m:val="p"/>
                          </m:rPr>
                          <a:rPr lang="en-US" altLang="zh-CN" i="1">
                            <a:solidFill>
                              <a:srgbClr val="060607"/>
                            </a:solidFill>
                            <a:latin typeface="Cambria Math" panose="02040503050406030204" pitchFamily="18" charset="0"/>
                          </a:rPr>
                          <m:t>i</m:t>
                        </m:r>
                      </m:sub>
                    </m:sSub>
                  </m:oMath>
                </a14:m>
                <a:r>
                  <a:rPr lang="zh-CN" altLang="en-US" b="0" i="0" dirty="0">
                    <a:solidFill>
                      <a:srgbClr val="060607"/>
                    </a:solidFill>
                    <a:effectLst/>
                    <a:latin typeface="-apple-system"/>
                  </a:rPr>
                  <a:t>、</a:t>
                </a:r>
                <a:r>
                  <a:rPr lang="en-US" altLang="zh-CN" dirty="0">
                    <a:solidFill>
                      <a:srgbClr val="060607"/>
                    </a:solidFill>
                  </a:rPr>
                  <a:t> </a:t>
                </a:r>
                <a14:m>
                  <m:oMath xmlns:m="http://schemas.openxmlformats.org/officeDocument/2006/math">
                    <m:sSubSup>
                      <m:sSubSupPr>
                        <m:ctrlPr>
                          <a:rPr lang="en-US" altLang="zh-CN" i="1">
                            <a:solidFill>
                              <a:srgbClr val="060607"/>
                            </a:solidFill>
                            <a:latin typeface="Cambria Math" panose="02040503050406030204" pitchFamily="18" charset="0"/>
                          </a:rPr>
                        </m:ctrlPr>
                      </m:sSubSupPr>
                      <m:e>
                        <m:r>
                          <a:rPr lang="en-US" altLang="zh-CN" i="1">
                            <a:solidFill>
                              <a:srgbClr val="060607"/>
                            </a:solidFill>
                            <a:latin typeface="Cambria Math" panose="02040503050406030204" pitchFamily="18" charset="0"/>
                          </a:rPr>
                          <m:t>𝑃</m:t>
                        </m:r>
                      </m:e>
                      <m:sub>
                        <m:r>
                          <a:rPr lang="en-US" altLang="zh-CN" i="1">
                            <a:solidFill>
                              <a:srgbClr val="060607"/>
                            </a:solidFill>
                            <a:latin typeface="Cambria Math" panose="02040503050406030204" pitchFamily="18" charset="0"/>
                          </a:rPr>
                          <m:t>𝑖</m:t>
                        </m:r>
                      </m:sub>
                      <m:sup>
                        <m:r>
                          <a:rPr lang="en-US" altLang="zh-CN" i="1">
                            <a:solidFill>
                              <a:srgbClr val="060607"/>
                            </a:solidFill>
                            <a:latin typeface="Cambria Math" panose="02040503050406030204" pitchFamily="18" charset="0"/>
                          </a:rPr>
                          <m:t>01</m:t>
                        </m:r>
                      </m:sup>
                    </m:sSubSup>
                    <m:r>
                      <a:rPr lang="en-US" altLang="zh-CN" i="1">
                        <a:solidFill>
                          <a:srgbClr val="060607"/>
                        </a:solidFill>
                        <a:latin typeface="Cambria Math" panose="02040503050406030204" pitchFamily="18" charset="0"/>
                      </a:rPr>
                      <m:t>(</m:t>
                    </m:r>
                    <m:r>
                      <a:rPr lang="en-US" altLang="zh-CN" i="1">
                        <a:solidFill>
                          <a:srgbClr val="060607"/>
                        </a:solidFill>
                        <a:latin typeface="Cambria Math" panose="02040503050406030204" pitchFamily="18" charset="0"/>
                      </a:rPr>
                      <m:t>𝑡</m:t>
                    </m:r>
                    <m:r>
                      <a:rPr lang="en-US" altLang="zh-CN" i="1">
                        <a:solidFill>
                          <a:srgbClr val="060607"/>
                        </a:solidFill>
                        <a:latin typeface="Cambria Math" panose="02040503050406030204" pitchFamily="18" charset="0"/>
                      </a:rPr>
                      <m:t>)</m:t>
                    </m:r>
                  </m:oMath>
                </a14:m>
                <a:r>
                  <a:rPr lang="zh-CN" altLang="en-US" b="0" i="0" dirty="0">
                    <a:solidFill>
                      <a:srgbClr val="060607"/>
                    </a:solidFill>
                    <a:effectLst/>
                    <a:latin typeface="-apple-system"/>
                  </a:rPr>
                  <a:t>以及 </a:t>
                </a:r>
                <a14:m>
                  <m:oMath xmlns:m="http://schemas.openxmlformats.org/officeDocument/2006/math">
                    <m:r>
                      <a:rPr lang="en-US" altLang="zh-CN" b="0" i="1" dirty="0" smtClean="0">
                        <a:solidFill>
                          <a:srgbClr val="060607"/>
                        </a:solidFill>
                        <a:effectLst/>
                        <a:latin typeface="Cambria Math" panose="02040503050406030204" pitchFamily="18" charset="0"/>
                      </a:rPr>
                      <m:t>𝐹</m:t>
                    </m:r>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的形式都是未知的。实际上，不知道函数 </a:t>
                </a:r>
                <a14:m>
                  <m:oMath xmlns:m="http://schemas.openxmlformats.org/officeDocument/2006/math">
                    <m:r>
                      <a:rPr lang="en-US" altLang="zh-CN" b="0" i="1" dirty="0" smtClean="0">
                        <a:solidFill>
                          <a:srgbClr val="060607"/>
                        </a:solidFill>
                        <a:effectLst/>
                        <a:latin typeface="Cambria Math" panose="02040503050406030204" pitchFamily="18" charset="0"/>
                      </a:rPr>
                      <m:t>𝐹</m:t>
                    </m:r>
                  </m:oMath>
                </a14:m>
                <a:r>
                  <a:rPr lang="zh-CN" altLang="en-US" b="0" i="0" dirty="0">
                    <a:solidFill>
                      <a:srgbClr val="060607"/>
                    </a:solidFill>
                    <a:effectLst/>
                    <a:latin typeface="-apple-system"/>
                  </a:rPr>
                  <a:t> 是从邻接矩阵 </a:t>
                </a:r>
                <a14:m>
                  <m:oMath xmlns:m="http://schemas.openxmlformats.org/officeDocument/2006/math">
                    <m:d>
                      <m:dPr>
                        <m:begChr m:val="{"/>
                        <m:endChr m:val="}"/>
                        <m:ctrlPr>
                          <a:rPr lang="en-US" altLang="zh-CN" b="0" i="1" dirty="0" smtClean="0">
                            <a:solidFill>
                              <a:srgbClr val="060607"/>
                            </a:solidFill>
                            <a:effectLst/>
                            <a:latin typeface="Cambria Math" panose="02040503050406030204" pitchFamily="18" charset="0"/>
                          </a:rPr>
                        </m:ctrlPr>
                      </m:dPr>
                      <m:e>
                        <m:r>
                          <a:rPr lang="en-US" altLang="zh-CN" i="1" dirty="0">
                            <a:solidFill>
                              <a:srgbClr val="060607"/>
                            </a:solidFill>
                            <a:latin typeface="Cambria Math" panose="02040503050406030204" pitchFamily="18" charset="0"/>
                          </a:rPr>
                          <m:t>𝑎𝑖𝑗</m:t>
                        </m:r>
                        <m:r>
                          <a:rPr lang="zh-CN" altLang="en-US" i="1" dirty="0">
                            <a:solidFill>
                              <a:srgbClr val="060607"/>
                            </a:solidFill>
                            <a:latin typeface="Cambria Math" panose="02040503050406030204" pitchFamily="18" charset="0"/>
                          </a:rPr>
                          <m:t>​</m:t>
                        </m:r>
                      </m:e>
                    </m:d>
                    <m:r>
                      <a:rPr lang="zh-CN" altLang="en-US" b="0" i="1" dirty="0">
                        <a:solidFill>
                          <a:srgbClr val="060607"/>
                        </a:solidFill>
                        <a:effectLst/>
                        <a:latin typeface="Cambria Math" panose="02040503050406030204" pitchFamily="18" charset="0"/>
                      </a:rPr>
                      <m:t> </m:t>
                    </m:r>
                  </m:oMath>
                </a14:m>
                <a:r>
                  <a:rPr lang="zh-CN" altLang="en-US" b="0" i="0" dirty="0">
                    <a:solidFill>
                      <a:srgbClr val="060607"/>
                    </a:solidFill>
                    <a:effectLst/>
                    <a:latin typeface="-apple-system"/>
                  </a:rPr>
                  <a:t>中推断出状态转换概率的主要困难。</a:t>
                </a:r>
                <a:endParaRPr lang="zh-CN" altLang="en-US" dirty="0"/>
              </a:p>
            </p:txBody>
          </p:sp>
        </mc:Choice>
        <mc:Fallback xmlns="">
          <p:sp>
            <p:nvSpPr>
              <p:cNvPr id="8" name="文本框 7">
                <a:extLst>
                  <a:ext uri="{FF2B5EF4-FFF2-40B4-BE49-F238E27FC236}">
                    <a16:creationId xmlns:a16="http://schemas.microsoft.com/office/drawing/2014/main" id="{AB88CC71-B440-3DDE-D3B5-C7104A6D2E98}"/>
                  </a:ext>
                </a:extLst>
              </p:cNvPr>
              <p:cNvSpPr txBox="1">
                <a:spLocks noRot="1" noChangeAspect="1" noMove="1" noResize="1" noEditPoints="1" noAdjustHandles="1" noChangeArrowheads="1" noChangeShapeType="1" noTextEdit="1"/>
              </p:cNvSpPr>
              <p:nvPr/>
            </p:nvSpPr>
            <p:spPr>
              <a:xfrm>
                <a:off x="1679639" y="2773362"/>
                <a:ext cx="8514893" cy="668645"/>
              </a:xfrm>
              <a:prstGeom prst="rect">
                <a:avLst/>
              </a:prstGeom>
              <a:blipFill>
                <a:blip r:embed="rId6"/>
                <a:stretch>
                  <a:fillRect l="-645" t="-8182" r="-3295" b="-1000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07CAA91-7C99-2877-1F8A-9223618D3C21}"/>
              </a:ext>
            </a:extLst>
          </p:cNvPr>
          <p:cNvPicPr>
            <a:picLocks noChangeAspect="1"/>
          </p:cNvPicPr>
          <p:nvPr/>
        </p:nvPicPr>
        <p:blipFill>
          <a:blip r:embed="rId7"/>
          <a:stretch>
            <a:fillRect/>
          </a:stretch>
        </p:blipFill>
        <p:spPr>
          <a:xfrm>
            <a:off x="3518048" y="1458172"/>
            <a:ext cx="4603987" cy="920797"/>
          </a:xfrm>
          <a:prstGeom prst="rect">
            <a:avLst/>
          </a:prstGeom>
        </p:spPr>
      </p:pic>
    </p:spTree>
    <p:extLst>
      <p:ext uri="{BB962C8B-B14F-4D97-AF65-F5344CB8AC3E}">
        <p14:creationId xmlns:p14="http://schemas.microsoft.com/office/powerpoint/2010/main" val="330416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AKCCOLORTYPE" val="Color_Theme"/>
  <p:tag name="BAKCCOLOR" val="1"/>
  <p:tag name="POCKET_APPLY_TIME" val="2019年3月26日"/>
  <p:tag name="POCKET_APPLY_TYPE" val="Slide"/>
  <p:tag name="COLORS" val="1,4131220,动画主题色0|2,16053492,动画主题色1"/>
</p:tagLst>
</file>

<file path=ppt/tags/tag2.xml><?xml version="1.0" encoding="utf-8"?>
<p:tagLst xmlns:a="http://schemas.openxmlformats.org/drawingml/2006/main" xmlns:r="http://schemas.openxmlformats.org/officeDocument/2006/relationships" xmlns:p="http://schemas.openxmlformats.org/presentationml/2006/main">
  <p:tag name="BAKCCOLORTYPE" val="Color_Theme"/>
  <p:tag name="BAKCCOLOR" val="1"/>
  <p:tag name="POCKET_APPLY_TIME" val="2019年3月26日"/>
  <p:tag name="POCKET_APPLY_TYPE" val="Slide"/>
  <p:tag name="COLORS" val="1,4131220,动画主题色0|2,16053492,动画主题色1"/>
</p:tagLst>
</file>

<file path=ppt/tags/tag3.xml><?xml version="1.0" encoding="utf-8"?>
<p:tagLst xmlns:a="http://schemas.openxmlformats.org/drawingml/2006/main" xmlns:r="http://schemas.openxmlformats.org/officeDocument/2006/relationships" xmlns:p="http://schemas.openxmlformats.org/presentationml/2006/main">
  <p:tag name="BAKCCOLORTYPE" val="Color_Theme"/>
  <p:tag name="BAKCCOLOR" val="1"/>
  <p:tag name="POCKET_APPLY_TIME" val="2019年3月26日"/>
  <p:tag name="POCKET_APPLY_TYPE" val="Slide"/>
  <p:tag name="COLORS" val="1,4131220,动画主题色0|2,16053492,动画主题色1"/>
</p:tagLst>
</file>

<file path=ppt/tags/tag4.xml><?xml version="1.0" encoding="utf-8"?>
<p:tagLst xmlns:a="http://schemas.openxmlformats.org/drawingml/2006/main" xmlns:r="http://schemas.openxmlformats.org/officeDocument/2006/relationships" xmlns:p="http://schemas.openxmlformats.org/presentationml/2006/main">
  <p:tag name="BAKCCOLORTYPE" val="Color_Theme"/>
  <p:tag name="BAKCCOLOR" val="1"/>
  <p:tag name="POCKET_APPLY_TIME" val="2019年3月26日"/>
  <p:tag name="POCKET_APPLY_TYPE" val="Slide"/>
  <p:tag name="COLORS" val="1,4131220,动画主题色0|2,16053492,动画主题色1"/>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10060</TotalTime>
  <Words>3670</Words>
  <Application>Microsoft Office PowerPoint</Application>
  <PresentationFormat>宽屏</PresentationFormat>
  <Paragraphs>172</Paragraphs>
  <Slides>23</Slides>
  <Notes>6</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23</vt:i4>
      </vt:variant>
    </vt:vector>
  </HeadingPairs>
  <TitlesOfParts>
    <vt:vector size="43" baseType="lpstr">
      <vt:lpstr>方正姚体</vt:lpstr>
      <vt:lpstr>等线</vt:lpstr>
      <vt:lpstr>Segoe UI Light</vt:lpstr>
      <vt:lpstr>KaTeX_Main</vt:lpstr>
      <vt:lpstr>Yu Gothic UI Semibold</vt:lpstr>
      <vt:lpstr>Arial</vt:lpstr>
      <vt:lpstr>宋体</vt:lpstr>
      <vt:lpstr>微软雅黑 Light</vt:lpstr>
      <vt:lpstr>Microsoft YaHei UI Light</vt:lpstr>
      <vt:lpstr>Segoe UI</vt:lpstr>
      <vt:lpstr>KaTeX_Math</vt:lpstr>
      <vt:lpstr>Calibri</vt:lpstr>
      <vt:lpstr>Cambria Math</vt:lpstr>
      <vt:lpstr>-apple-system</vt:lpstr>
      <vt:lpstr>inherit</vt:lpstr>
      <vt:lpstr>Calibri Light</vt:lpstr>
      <vt:lpstr>微软雅黑</vt:lpstr>
      <vt:lpstr>Office Theme</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深大模板</dc:subject>
  <dc:creator>jiangman fu</dc:creator>
  <cp:lastModifiedBy>JIANHUA GUO</cp:lastModifiedBy>
  <cp:revision>224</cp:revision>
  <dcterms:created xsi:type="dcterms:W3CDTF">2019-03-25T12:29:35Z</dcterms:created>
  <dcterms:modified xsi:type="dcterms:W3CDTF">2025-04-24T11:24:47Z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2019-04-12T06:29:23.1957876Z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6be263a3-7577-45bb-9cf9-75b8037152b5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